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handoutMasterIdLst>
    <p:handoutMasterId r:id="rId21"/>
  </p:handoutMasterIdLst>
  <p:sldIdLst>
    <p:sldId id="257" r:id="rId2"/>
    <p:sldId id="330" r:id="rId3"/>
    <p:sldId id="343" r:id="rId4"/>
    <p:sldId id="331" r:id="rId5"/>
    <p:sldId id="332" r:id="rId6"/>
    <p:sldId id="333" r:id="rId7"/>
    <p:sldId id="279" r:id="rId8"/>
    <p:sldId id="277" r:id="rId9"/>
    <p:sldId id="278" r:id="rId10"/>
    <p:sldId id="337" r:id="rId11"/>
    <p:sldId id="271" r:id="rId12"/>
    <p:sldId id="274" r:id="rId13"/>
    <p:sldId id="265" r:id="rId14"/>
    <p:sldId id="262" r:id="rId15"/>
    <p:sldId id="347" r:id="rId16"/>
    <p:sldId id="336" r:id="rId17"/>
    <p:sldId id="260" r:id="rId18"/>
    <p:sldId id="281" r:id="rId19"/>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33"/>
    <a:srgbClr val="4015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0" autoAdjust="0"/>
    <p:restoredTop sz="78388" autoAdjust="0"/>
  </p:normalViewPr>
  <p:slideViewPr>
    <p:cSldViewPr>
      <p:cViewPr>
        <p:scale>
          <a:sx n="99" d="100"/>
          <a:sy n="99" d="100"/>
        </p:scale>
        <p:origin x="324" y="73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69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B07F7057-CA6E-4228-9FEB-63B7BAE4EE34}" type="datetimeFigureOut">
              <a:rPr lang="en-US" smtClean="0"/>
              <a:t>9/30/2014</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95472855-B105-443E-B3C2-286FE31C8792}" type="slidenum">
              <a:rPr lang="en-US" smtClean="0"/>
              <a:t>‹#›</a:t>
            </a:fld>
            <a:endParaRPr lang="en-US"/>
          </a:p>
        </p:txBody>
      </p:sp>
    </p:spTree>
    <p:extLst>
      <p:ext uri="{BB962C8B-B14F-4D97-AF65-F5344CB8AC3E}">
        <p14:creationId xmlns:p14="http://schemas.microsoft.com/office/powerpoint/2010/main" val="30120731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fontAlgn="auto">
              <a:spcBef>
                <a:spcPts val="0"/>
              </a:spcBef>
              <a:spcAft>
                <a:spcPts val="0"/>
              </a:spcAft>
              <a:defRPr sz="1200">
                <a:latin typeface="+mn-lt"/>
              </a:defRPr>
            </a:lvl1pPr>
          </a:lstStyle>
          <a:p>
            <a:pPr>
              <a:defRPr/>
            </a:pPr>
            <a:fld id="{F056DB1D-0E37-451B-9452-F70B269E164F}" type="datetimeFigureOut">
              <a:rPr lang="en-US"/>
              <a:pPr>
                <a:defRPr/>
              </a:pPr>
              <a:t>9/30/2014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smtClean="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fontAlgn="auto">
              <a:spcBef>
                <a:spcPts val="0"/>
              </a:spcBef>
              <a:spcAft>
                <a:spcPts val="0"/>
              </a:spcAft>
              <a:defRPr sz="1200">
                <a:latin typeface="+mn-lt"/>
              </a:defRPr>
            </a:lvl1pPr>
          </a:lstStyle>
          <a:p>
            <a:pPr>
              <a:defRPr/>
            </a:pPr>
            <a:fld id="{165B8903-C57F-4B46-BDC3-5B96770C36D3}" type="slidenum">
              <a:rPr lang="en-US"/>
              <a:pPr>
                <a:defRPr/>
              </a:pPr>
              <a:t>‹#›</a:t>
            </a:fld>
            <a:endParaRPr lang="en-US"/>
          </a:p>
        </p:txBody>
      </p:sp>
    </p:spTree>
    <p:extLst>
      <p:ext uri="{BB962C8B-B14F-4D97-AF65-F5344CB8AC3E}">
        <p14:creationId xmlns:p14="http://schemas.microsoft.com/office/powerpoint/2010/main" val="45458208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909B3B4-24DE-4A85-84AA-6F0284D05829}" type="slidenum">
              <a:rPr lang="en-US" smtClean="0"/>
              <a:pPr fontAlgn="base">
                <a:spcBef>
                  <a:spcPct val="0"/>
                </a:spcBef>
                <a:spcAft>
                  <a:spcPct val="0"/>
                </a:spcAft>
                <a:defRPr/>
              </a:pPr>
              <a:t>1</a:t>
            </a:fld>
            <a:endParaRPr lang="en-US" smtClean="0"/>
          </a:p>
        </p:txBody>
      </p:sp>
      <p:sp>
        <p:nvSpPr>
          <p:cNvPr id="1638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638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What is a watershed? What</a:t>
            </a:r>
            <a:r>
              <a:rPr lang="en-US" baseline="0" dirty="0" smtClean="0"/>
              <a:t> do we see happening in the picture? Note the rain water dripping off the leaves and explain that the leaves are “shedding” the water. Is this what we mean is happening in a watershed? Note the difference between the pavement and the grassy areas. Water will either run off or soak in (infiltrate). </a:t>
            </a:r>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very large watersheds</a:t>
            </a:r>
            <a:r>
              <a:rPr lang="en-US" baseline="0" dirty="0" smtClean="0"/>
              <a:t> are commonly referred to as river basins. The largest are shown on this map with the major divides that delineate them. </a:t>
            </a:r>
            <a:endParaRPr lang="en-US" dirty="0"/>
          </a:p>
        </p:txBody>
      </p:sp>
      <p:sp>
        <p:nvSpPr>
          <p:cNvPr id="4" name="Slide Number Placeholder 3"/>
          <p:cNvSpPr>
            <a:spLocks noGrp="1"/>
          </p:cNvSpPr>
          <p:nvPr>
            <p:ph type="sldNum" sz="quarter" idx="10"/>
          </p:nvPr>
        </p:nvSpPr>
        <p:spPr/>
        <p:txBody>
          <a:bodyPr/>
          <a:lstStyle/>
          <a:p>
            <a:pPr>
              <a:defRPr/>
            </a:pPr>
            <a:fld id="{165B8903-C57F-4B46-BDC3-5B96770C36D3}" type="slidenum">
              <a:rPr lang="en-US" smtClean="0"/>
              <a:pPr>
                <a:defRPr/>
              </a:pPr>
              <a:t>10</a:t>
            </a:fld>
            <a:endParaRPr lang="en-US"/>
          </a:p>
        </p:txBody>
      </p:sp>
    </p:spTree>
    <p:extLst>
      <p:ext uri="{BB962C8B-B14F-4D97-AF65-F5344CB8AC3E}">
        <p14:creationId xmlns:p14="http://schemas.microsoft.com/office/powerpoint/2010/main" val="35638682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154A810-7619-4AB5-8F0F-51AC38173970}" type="slidenum">
              <a:rPr lang="en-US" smtClean="0"/>
              <a:pPr fontAlgn="base">
                <a:spcBef>
                  <a:spcPct val="0"/>
                </a:spcBef>
                <a:spcAft>
                  <a:spcPct val="0"/>
                </a:spcAft>
                <a:defRPr/>
              </a:pPr>
              <a:t>11</a:t>
            </a:fld>
            <a:endParaRPr lang="en-US" smtClean="0"/>
          </a:p>
        </p:txBody>
      </p:sp>
      <p:sp>
        <p:nvSpPr>
          <p:cNvPr id="1945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946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Mississippi River Basin – blue</a:t>
            </a:r>
          </a:p>
          <a:p>
            <a:pPr eaLnBrk="1" hangingPunct="1">
              <a:spcBef>
                <a:spcPct val="0"/>
              </a:spcBef>
            </a:pPr>
            <a:r>
              <a:rPr lang="en-US" dirty="0" smtClean="0"/>
              <a:t>Ohio River Basin – red</a:t>
            </a:r>
          </a:p>
          <a:p>
            <a:pPr eaLnBrk="1" hangingPunct="1">
              <a:spcBef>
                <a:spcPct val="0"/>
              </a:spcBef>
            </a:pPr>
            <a:r>
              <a:rPr lang="en-US" dirty="0" smtClean="0"/>
              <a:t>Keep track of Kentucky (house button)</a:t>
            </a:r>
          </a:p>
          <a:p>
            <a:pPr defTabSz="931774" eaLnBrk="1" hangingPunct="1">
              <a:spcBef>
                <a:spcPct val="0"/>
              </a:spcBef>
              <a:defRPr/>
            </a:pPr>
            <a:r>
              <a:rPr lang="en-US" dirty="0" smtClean="0"/>
              <a:t>most of the state is in the Ohio River Basin (weather reports talk of the Ohio River Valley – same thing)</a:t>
            </a:r>
          </a:p>
          <a:p>
            <a:pPr eaLnBrk="1" hangingPunct="1">
              <a:spcBef>
                <a:spcPct val="0"/>
              </a:spcBef>
            </a:pPr>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All KY lakes are manmade (except for a few small ones in far western KY) – a dam was built on a river to impound the water – usually for flood control, hydroelectric (1 and 2), recreation</a:t>
            </a:r>
          </a:p>
          <a:p>
            <a:endParaRPr lang="en-US" dirty="0" smtClean="0"/>
          </a:p>
          <a:p>
            <a:r>
              <a:rPr lang="en-US" dirty="0" smtClean="0"/>
              <a:t>Have students try to name the river before clicking to reveal each name.  Keep track of specific location too.</a:t>
            </a:r>
          </a:p>
          <a:p>
            <a:endParaRPr lang="en-US" dirty="0" smtClean="0"/>
          </a:p>
          <a:p>
            <a:r>
              <a:rPr lang="en-US" dirty="0" smtClean="0"/>
              <a:t>Note:</a:t>
            </a:r>
            <a:r>
              <a:rPr lang="en-US" baseline="0" dirty="0" smtClean="0"/>
              <a:t> Salt and Licking rivers get their names from the many salt licks used by animal herds and pioneers to get their salt.  Largest salt manufacturing site east of the Appalachians in late 1700’s was in what is now Bullitt Co. on the Salt River. </a:t>
            </a:r>
            <a:endParaRPr lang="en-US" dirty="0" smtClean="0"/>
          </a:p>
          <a:p>
            <a:endParaRPr lang="en-US" dirty="0" smtClean="0"/>
          </a:p>
          <a:p>
            <a:r>
              <a:rPr lang="en-US" dirty="0" smtClean="0"/>
              <a:t>Note: Cumberland source is in mountains of E. KY, flows south into TN and then west and north back into KY – forms Lake Barkley</a:t>
            </a:r>
          </a:p>
          <a:p>
            <a:endParaRPr lang="en-US" dirty="0" smtClean="0"/>
          </a:p>
          <a:p>
            <a:r>
              <a:rPr lang="en-US" dirty="0" smtClean="0"/>
              <a:t>Tennessee River forms Kentucky Lake in western KY</a:t>
            </a:r>
          </a:p>
        </p:txBody>
      </p:sp>
      <p:sp>
        <p:nvSpPr>
          <p:cNvPr id="4" name="Slide Number Placeholder 3"/>
          <p:cNvSpPr>
            <a:spLocks noGrp="1"/>
          </p:cNvSpPr>
          <p:nvPr>
            <p:ph type="sldNum" sz="quarter" idx="5"/>
          </p:nvPr>
        </p:nvSpPr>
        <p:spPr/>
        <p:txBody>
          <a:bodyPr/>
          <a:lstStyle/>
          <a:p>
            <a:pPr>
              <a:defRPr/>
            </a:pPr>
            <a:fld id="{29000F59-FCF3-4B11-BCB8-179FF614D182}" type="slidenum">
              <a:rPr lang="en-US" smtClean="0"/>
              <a:pPr>
                <a:defRPr/>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p:spPr>
      </p:sp>
      <p:sp>
        <p:nvSpPr>
          <p:cNvPr id="2253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Separating the rivers gives the approximate watershed or basin for each river.  Note the next slide for more formal results.</a:t>
            </a:r>
          </a:p>
          <a:p>
            <a:endParaRPr lang="en-US" smtClean="0"/>
          </a:p>
          <a:p>
            <a:r>
              <a:rPr lang="en-US" smtClean="0"/>
              <a:t>Can choose any river to do.</a:t>
            </a:r>
          </a:p>
        </p:txBody>
      </p:sp>
      <p:sp>
        <p:nvSpPr>
          <p:cNvPr id="4" name="Slide Number Placeholder 3"/>
          <p:cNvSpPr>
            <a:spLocks noGrp="1"/>
          </p:cNvSpPr>
          <p:nvPr>
            <p:ph type="sldNum" sz="quarter" idx="5"/>
          </p:nvPr>
        </p:nvSpPr>
        <p:spPr/>
        <p:txBody>
          <a:bodyPr/>
          <a:lstStyle/>
          <a:p>
            <a:pPr>
              <a:defRPr/>
            </a:pPr>
            <a:fld id="{C2587A41-3326-4A9C-B55F-D13ABFAE45CE}" type="slidenum">
              <a:rPr lang="en-US" smtClean="0"/>
              <a:pPr>
                <a:defRPr/>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040BC20-2947-4D02-8E04-1C7FBC38FA8F}" type="slidenum">
              <a:rPr lang="en-US" smtClean="0"/>
              <a:pPr fontAlgn="base">
                <a:spcBef>
                  <a:spcPct val="0"/>
                </a:spcBef>
                <a:spcAft>
                  <a:spcPct val="0"/>
                </a:spcAft>
                <a:defRPr/>
              </a:pPr>
              <a:t>14</a:t>
            </a:fld>
            <a:endParaRPr lang="en-US" smtClean="0"/>
          </a:p>
        </p:txBody>
      </p:sp>
      <p:sp>
        <p:nvSpPr>
          <p:cNvPr id="2355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355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Major</a:t>
            </a:r>
            <a:r>
              <a:rPr lang="en-US" baseline="0" dirty="0" smtClean="0"/>
              <a:t> watersheds of Kentucky.  Along the Ohio River there should be Ohio River watershed areas (see the green areas above the Licking River watershed for example).</a:t>
            </a:r>
            <a:endParaRPr 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W" dirty="0" smtClean="0"/>
              <a:t>As water flows from a tributary</a:t>
            </a:r>
            <a:r>
              <a:rPr lang="en-ZW" baseline="0" dirty="0" smtClean="0"/>
              <a:t> to a larger stream, the various sized watersheds are connected. Largest scale is the ocean.</a:t>
            </a:r>
            <a:endParaRPr lang="en-US" dirty="0"/>
          </a:p>
        </p:txBody>
      </p:sp>
      <p:sp>
        <p:nvSpPr>
          <p:cNvPr id="4" name="Slide Number Placeholder 3"/>
          <p:cNvSpPr>
            <a:spLocks noGrp="1"/>
          </p:cNvSpPr>
          <p:nvPr>
            <p:ph type="sldNum" sz="quarter" idx="10"/>
          </p:nvPr>
        </p:nvSpPr>
        <p:spPr/>
        <p:txBody>
          <a:bodyPr/>
          <a:lstStyle/>
          <a:p>
            <a:pPr>
              <a:defRPr/>
            </a:pPr>
            <a:fld id="{165B8903-C57F-4B46-BDC3-5B96770C36D3}" type="slidenum">
              <a:rPr lang="en-US" smtClean="0"/>
              <a:pPr>
                <a:defRPr/>
              </a:pPr>
              <a:t>16</a:t>
            </a:fld>
            <a:endParaRPr lang="en-US"/>
          </a:p>
        </p:txBody>
      </p:sp>
    </p:spTree>
    <p:extLst>
      <p:ext uri="{BB962C8B-B14F-4D97-AF65-F5344CB8AC3E}">
        <p14:creationId xmlns:p14="http://schemas.microsoft.com/office/powerpoint/2010/main" val="20372989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A24EBED-8040-4778-A589-658A092412BC}" type="slidenum">
              <a:rPr lang="en-US" smtClean="0"/>
              <a:pPr fontAlgn="base">
                <a:spcBef>
                  <a:spcPct val="0"/>
                </a:spcBef>
                <a:spcAft>
                  <a:spcPct val="0"/>
                </a:spcAft>
                <a:defRPr/>
              </a:pPr>
              <a:t>17</a:t>
            </a:fld>
            <a:endParaRPr lang="en-US" smtClean="0"/>
          </a:p>
        </p:txBody>
      </p:sp>
      <p:sp>
        <p:nvSpPr>
          <p:cNvPr id="204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048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A24EBED-8040-4778-A589-658A092412BC}" type="slidenum">
              <a:rPr lang="en-US" smtClean="0"/>
              <a:pPr fontAlgn="base">
                <a:spcBef>
                  <a:spcPct val="0"/>
                </a:spcBef>
                <a:spcAft>
                  <a:spcPct val="0"/>
                </a:spcAft>
                <a:defRPr/>
              </a:pPr>
              <a:t>18</a:t>
            </a:fld>
            <a:endParaRPr lang="en-US" smtClean="0"/>
          </a:p>
        </p:txBody>
      </p:sp>
      <p:sp>
        <p:nvSpPr>
          <p:cNvPr id="204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048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Summary</a:t>
            </a:r>
            <a:r>
              <a:rPr lang="en-US" baseline="0" dirty="0" smtClean="0"/>
              <a:t> of Cultural Eutrophication</a:t>
            </a:r>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Explain that only a very small portion</a:t>
            </a:r>
            <a:r>
              <a:rPr lang="en-US" baseline="0" dirty="0" smtClean="0"/>
              <a:t> of the water on Earth is available for us to use as fresh water. The vast majority is either sea water or frozen in the ice caps and glaciers. </a:t>
            </a:r>
            <a:r>
              <a:rPr lang="en-US" dirty="0" smtClean="0"/>
              <a:t>These averages for the human body are by WEIGHT. Different parts of the body</a:t>
            </a:r>
            <a:r>
              <a:rPr lang="en-US" baseline="0" dirty="0" smtClean="0"/>
              <a:t> have more water than others.</a:t>
            </a:r>
            <a:endParaRPr lang="en-US" dirty="0"/>
          </a:p>
        </p:txBody>
      </p:sp>
      <p:sp>
        <p:nvSpPr>
          <p:cNvPr id="4" name="Slide Number Placeholder 3"/>
          <p:cNvSpPr>
            <a:spLocks noGrp="1"/>
          </p:cNvSpPr>
          <p:nvPr>
            <p:ph type="sldNum" sz="quarter" idx="10"/>
          </p:nvPr>
        </p:nvSpPr>
        <p:spPr/>
        <p:txBody>
          <a:bodyPr/>
          <a:lstStyle/>
          <a:p>
            <a:pPr>
              <a:defRPr/>
            </a:pPr>
            <a:fld id="{165B8903-C57F-4B46-BDC3-5B96770C36D3}" type="slidenum">
              <a:rPr lang="en-US" smtClean="0"/>
              <a:pPr>
                <a:defRPr/>
              </a:pPr>
              <a:t>2</a:t>
            </a:fld>
            <a:endParaRPr lang="en-US"/>
          </a:p>
        </p:txBody>
      </p:sp>
    </p:spTree>
    <p:extLst>
      <p:ext uri="{BB962C8B-B14F-4D97-AF65-F5344CB8AC3E}">
        <p14:creationId xmlns:p14="http://schemas.microsoft.com/office/powerpoint/2010/main" val="4373527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Large sphere</a:t>
            </a:r>
            <a:r>
              <a:rPr lang="en-US" baseline="0" dirty="0" smtClean="0"/>
              <a:t> (860 miles in diameter) represents all water on Earth.</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Small sphere (169 miles in diameter) represents the fresh water in the ground and above in lakes, rivers, swamps, etc.</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Tiny dot (34.9</a:t>
            </a:r>
            <a:r>
              <a:rPr lang="en-US" baseline="0" dirty="0" smtClean="0"/>
              <a:t> miles diam.) represents just fresh water in lakes and rivers.</a:t>
            </a:r>
            <a:endParaRPr lang="en-US" dirty="0"/>
          </a:p>
        </p:txBody>
      </p:sp>
      <p:sp>
        <p:nvSpPr>
          <p:cNvPr id="4" name="Slide Number Placeholder 3"/>
          <p:cNvSpPr>
            <a:spLocks noGrp="1"/>
          </p:cNvSpPr>
          <p:nvPr>
            <p:ph type="sldNum" sz="quarter" idx="10"/>
          </p:nvPr>
        </p:nvSpPr>
        <p:spPr/>
        <p:txBody>
          <a:bodyPr/>
          <a:lstStyle/>
          <a:p>
            <a:pPr>
              <a:defRPr/>
            </a:pPr>
            <a:fld id="{165B8903-C57F-4B46-BDC3-5B96770C36D3}" type="slidenum">
              <a:rPr lang="en-US" smtClean="0"/>
              <a:pPr>
                <a:defRPr/>
              </a:pPr>
              <a:t>3</a:t>
            </a:fld>
            <a:endParaRPr lang="en-US"/>
          </a:p>
        </p:txBody>
      </p:sp>
    </p:spTree>
    <p:extLst>
      <p:ext uri="{BB962C8B-B14F-4D97-AF65-F5344CB8AC3E}">
        <p14:creationId xmlns:p14="http://schemas.microsoft.com/office/powerpoint/2010/main" val="37087231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Water</a:t>
            </a:r>
            <a:r>
              <a:rPr lang="en-US" baseline="0" dirty="0" smtClean="0"/>
              <a:t> provides us with food from the oceans and fresh water bodies in the form of fish. It is needed for plants and animals to grow on land. It affects our daily activities and can even be a source of danger when there’s too much of it at one time.</a:t>
            </a:r>
            <a:endParaRPr lang="en-US" dirty="0"/>
          </a:p>
        </p:txBody>
      </p:sp>
      <p:sp>
        <p:nvSpPr>
          <p:cNvPr id="4" name="Slide Number Placeholder 3"/>
          <p:cNvSpPr>
            <a:spLocks noGrp="1"/>
          </p:cNvSpPr>
          <p:nvPr>
            <p:ph type="sldNum" sz="quarter" idx="10"/>
          </p:nvPr>
        </p:nvSpPr>
        <p:spPr/>
        <p:txBody>
          <a:bodyPr/>
          <a:lstStyle/>
          <a:p>
            <a:pPr>
              <a:defRPr/>
            </a:pPr>
            <a:fld id="{165B8903-C57F-4B46-BDC3-5B96770C36D3}" type="slidenum">
              <a:rPr lang="en-US" smtClean="0"/>
              <a:pPr>
                <a:defRPr/>
              </a:pPr>
              <a:t>4</a:t>
            </a:fld>
            <a:endParaRPr lang="en-US"/>
          </a:p>
        </p:txBody>
      </p:sp>
    </p:spTree>
    <p:extLst>
      <p:ext uri="{BB962C8B-B14F-4D97-AF65-F5344CB8AC3E}">
        <p14:creationId xmlns:p14="http://schemas.microsoft.com/office/powerpoint/2010/main" val="20120712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W" dirty="0" smtClean="0"/>
              <a:t>For many young</a:t>
            </a:r>
            <a:r>
              <a:rPr lang="en-ZW" baseline="0" dirty="0" smtClean="0"/>
              <a:t> students the first thought is that water comes from a fountain or a faucet. </a:t>
            </a:r>
            <a:r>
              <a:rPr lang="en-ZW" dirty="0" smtClean="0"/>
              <a:t>Trace</a:t>
            </a:r>
            <a:r>
              <a:rPr lang="en-ZW" baseline="0" dirty="0" smtClean="0"/>
              <a:t> the path of water from the faucet or water fountain back to the water treatment plant and then back to the body of water that is drawn from. </a:t>
            </a:r>
            <a:endParaRPr lang="en-US" dirty="0"/>
          </a:p>
        </p:txBody>
      </p:sp>
      <p:sp>
        <p:nvSpPr>
          <p:cNvPr id="4" name="Slide Number Placeholder 3"/>
          <p:cNvSpPr>
            <a:spLocks noGrp="1"/>
          </p:cNvSpPr>
          <p:nvPr>
            <p:ph type="sldNum" sz="quarter" idx="10"/>
          </p:nvPr>
        </p:nvSpPr>
        <p:spPr/>
        <p:txBody>
          <a:bodyPr/>
          <a:lstStyle/>
          <a:p>
            <a:pPr>
              <a:defRPr/>
            </a:pPr>
            <a:fld id="{165B8903-C57F-4B46-BDC3-5B96770C36D3}" type="slidenum">
              <a:rPr lang="en-US" smtClean="0"/>
              <a:pPr>
                <a:defRPr/>
              </a:pPr>
              <a:t>5</a:t>
            </a:fld>
            <a:endParaRPr lang="en-US"/>
          </a:p>
        </p:txBody>
      </p:sp>
    </p:spTree>
    <p:extLst>
      <p:ext uri="{BB962C8B-B14F-4D97-AF65-F5344CB8AC3E}">
        <p14:creationId xmlns:p14="http://schemas.microsoft.com/office/powerpoint/2010/main" val="4207583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New</a:t>
            </a:r>
            <a:r>
              <a:rPr lang="en-US" baseline="0" dirty="0" smtClean="0"/>
              <a:t> water is not being made. We have all the water on Earth that we will ever have. Fortunately, it gets cleaned and renewed through the water cycle. Every time that water evaporates from the surface of the Earth it is purified by leaving behind any material that is dissolved or suspended in it. Let’s highlight this part of the cycle called precipitation and look at what happens to the water when it falls from the sky.</a:t>
            </a:r>
            <a:endParaRPr lang="en-US" dirty="0"/>
          </a:p>
        </p:txBody>
      </p:sp>
      <p:sp>
        <p:nvSpPr>
          <p:cNvPr id="4" name="Slide Number Placeholder 3"/>
          <p:cNvSpPr>
            <a:spLocks noGrp="1"/>
          </p:cNvSpPr>
          <p:nvPr>
            <p:ph type="sldNum" sz="quarter" idx="10"/>
          </p:nvPr>
        </p:nvSpPr>
        <p:spPr/>
        <p:txBody>
          <a:bodyPr/>
          <a:lstStyle/>
          <a:p>
            <a:pPr>
              <a:defRPr/>
            </a:pPr>
            <a:fld id="{165B8903-C57F-4B46-BDC3-5B96770C36D3}" type="slidenum">
              <a:rPr lang="en-US" smtClean="0"/>
              <a:pPr>
                <a:defRPr/>
              </a:pPr>
              <a:t>6</a:t>
            </a:fld>
            <a:endParaRPr lang="en-US"/>
          </a:p>
        </p:txBody>
      </p:sp>
    </p:spTree>
    <p:extLst>
      <p:ext uri="{BB962C8B-B14F-4D97-AF65-F5344CB8AC3E}">
        <p14:creationId xmlns:p14="http://schemas.microsoft.com/office/powerpoint/2010/main" val="11678111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Accept all responses.  Storm sewer – rainwater is routed directly to creeks – not to treatment plant.</a:t>
            </a:r>
          </a:p>
          <a:p>
            <a:r>
              <a:rPr lang="en-US" dirty="0" smtClean="0"/>
              <a:t>Sanitary Sewer – waste</a:t>
            </a:r>
            <a:r>
              <a:rPr lang="en-US" baseline="0" dirty="0" smtClean="0"/>
              <a:t> water (toilet, sinks, showers etc.) – goes to treatment plant.  </a:t>
            </a:r>
          </a:p>
          <a:p>
            <a:r>
              <a:rPr lang="en-US" baseline="0" dirty="0" smtClean="0"/>
              <a:t>The two should not intersect, but at times (heavy rainfall), they do.  Raw sewage can pour onto streets and directly into streams or overflow the treatment plant to the same end.</a:t>
            </a:r>
          </a:p>
        </p:txBody>
      </p:sp>
      <p:sp>
        <p:nvSpPr>
          <p:cNvPr id="4" name="Slide Number Placeholder 3"/>
          <p:cNvSpPr>
            <a:spLocks noGrp="1"/>
          </p:cNvSpPr>
          <p:nvPr>
            <p:ph type="sldNum" sz="quarter" idx="10"/>
          </p:nvPr>
        </p:nvSpPr>
        <p:spPr/>
        <p:txBody>
          <a:bodyPr/>
          <a:lstStyle/>
          <a:p>
            <a:pPr>
              <a:defRPr/>
            </a:pPr>
            <a:fld id="{165B8903-C57F-4B46-BDC3-5B96770C36D3}" type="slidenum">
              <a:rPr lang="en-US" smtClean="0"/>
              <a:pPr>
                <a:defRPr/>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DDE4331-C3AC-40DC-96AA-1E73FD0EB179}" type="slidenum">
              <a:rPr lang="en-US" smtClean="0"/>
              <a:pPr fontAlgn="base">
                <a:spcBef>
                  <a:spcPct val="0"/>
                </a:spcBef>
                <a:spcAft>
                  <a:spcPct val="0"/>
                </a:spcAft>
                <a:defRPr/>
              </a:pPr>
              <a:t>8</a:t>
            </a:fld>
            <a:endParaRPr lang="en-US" smtClean="0"/>
          </a:p>
        </p:txBody>
      </p:sp>
      <p:sp>
        <p:nvSpPr>
          <p:cNvPr id="1741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41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What is a watershed?  Since gravity forces water to always</a:t>
            </a:r>
            <a:r>
              <a:rPr lang="en-US" baseline="0" dirty="0" smtClean="0"/>
              <a:t> flow downhill the boundaries of a watershed are determined by the highest elevations in the area. </a:t>
            </a:r>
            <a:r>
              <a:rPr lang="en-US" dirty="0" smtClean="0"/>
              <a:t>Hill tops are called divides.</a:t>
            </a:r>
            <a:r>
              <a:rPr lang="en-US" baseline="0" dirty="0" smtClean="0"/>
              <a:t>  Watershed is the land that drains water into one place.  Two divides are shown. Two divides separate three watersheds.</a:t>
            </a:r>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W" dirty="0" smtClean="0"/>
              <a:t>Simplest definition</a:t>
            </a:r>
            <a:r>
              <a:rPr lang="en-ZW" baseline="0" dirty="0" smtClean="0"/>
              <a:t> of the term. Note that the boundary of the watershed is formed by a divide. The divide is formed by hills and ridges. In many places the divide is difficult to see because the elevation difference is very slight. Point out some of the varied activities taking place within the watershed and ask what effect these activities might have on the quality or health of the water. </a:t>
            </a:r>
            <a:endParaRPr lang="en-US" dirty="0"/>
          </a:p>
        </p:txBody>
      </p:sp>
      <p:sp>
        <p:nvSpPr>
          <p:cNvPr id="4" name="Slide Number Placeholder 3"/>
          <p:cNvSpPr>
            <a:spLocks noGrp="1"/>
          </p:cNvSpPr>
          <p:nvPr>
            <p:ph type="sldNum" sz="quarter" idx="10"/>
          </p:nvPr>
        </p:nvSpPr>
        <p:spPr/>
        <p:txBody>
          <a:bodyPr/>
          <a:lstStyle/>
          <a:p>
            <a:pPr>
              <a:defRPr/>
            </a:pPr>
            <a:fld id="{165B8903-C57F-4B46-BDC3-5B96770C36D3}" type="slidenum">
              <a:rPr lang="en-US" smtClean="0"/>
              <a:pPr>
                <a:defRPr/>
              </a:pPr>
              <a:t>9</a:t>
            </a:fld>
            <a:endParaRPr lang="en-US"/>
          </a:p>
        </p:txBody>
      </p:sp>
    </p:spTree>
    <p:extLst>
      <p:ext uri="{BB962C8B-B14F-4D97-AF65-F5344CB8AC3E}">
        <p14:creationId xmlns:p14="http://schemas.microsoft.com/office/powerpoint/2010/main" val="3322032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028F1F4A-76B4-4A23-B484-08A21B231D90}" type="datetimeFigureOut">
              <a:rPr lang="en-US"/>
              <a:pPr>
                <a:defRPr/>
              </a:pPr>
              <a:t>9/30/2014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8031181-5B18-4496-A8BE-7829D6776E9F}"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126E1A4-6A43-4E1A-9FA2-4BAB1CF40BD6}" type="datetimeFigureOut">
              <a:rPr lang="en-US"/>
              <a:pPr>
                <a:defRPr/>
              </a:pPr>
              <a:t>9/30/2014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E525F6B-13F5-41AB-992B-A829DC49E07A}"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73C70EA-3927-4CB5-AA38-8A0039DD2FCA}" type="datetimeFigureOut">
              <a:rPr lang="en-US"/>
              <a:pPr>
                <a:defRPr/>
              </a:pPr>
              <a:t>9/30/2014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BDAB4DE-24DD-4CB7-9B5C-8E41174BEED5}"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6F2B940-2826-4F34-960B-92FD44E0D6A9}" type="datetimeFigureOut">
              <a:rPr lang="en-US"/>
              <a:pPr>
                <a:defRPr/>
              </a:pPr>
              <a:t>9/30/2014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B9D0A9F-5766-4FF8-BCAC-B6CC22CAD542}"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7AA4E1A0-F07E-458D-99C5-0344CF228157}" type="datetimeFigureOut">
              <a:rPr lang="en-US"/>
              <a:pPr>
                <a:defRPr/>
              </a:pPr>
              <a:t>9/30/2014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9926802-61D2-4746-AAD5-AC3276D11702}"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B2EF7DB0-631C-4AA6-8575-1FBF7DBF7A10}" type="datetimeFigureOut">
              <a:rPr lang="en-US"/>
              <a:pPr>
                <a:defRPr/>
              </a:pPr>
              <a:t>9/30/2014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887B910-7910-4BFE-8830-FF149122062C}"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1A63E56F-6059-4FB9-A5E8-548EC02060CA}" type="datetimeFigureOut">
              <a:rPr lang="en-US"/>
              <a:pPr>
                <a:defRPr/>
              </a:pPr>
              <a:t>9/30/2014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C9161F12-F74E-4FA5-9132-B04E77C59A76}"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44E6D47A-770A-4A39-83A5-E621C849A546}" type="datetimeFigureOut">
              <a:rPr lang="en-US"/>
              <a:pPr>
                <a:defRPr/>
              </a:pPr>
              <a:t>9/30/2014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936348DA-AE9F-4FFE-B315-E8B8184AE00A}"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4DB1D1F-63CF-403F-A16F-CD1766AABBE2}" type="datetimeFigureOut">
              <a:rPr lang="en-US"/>
              <a:pPr>
                <a:defRPr/>
              </a:pPr>
              <a:t>9/30/2014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47653022-FAC8-4C26-992D-9D7630FC258E}"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46629E2-0BFB-4943-B9B8-F5120678A0F8}" type="datetimeFigureOut">
              <a:rPr lang="en-US"/>
              <a:pPr>
                <a:defRPr/>
              </a:pPr>
              <a:t>9/30/2014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B1CD60E-E105-49F9-9044-A56DC1935BA1}"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AA4DCED-38D5-4AF9-AD10-4C05D57548FC}" type="datetimeFigureOut">
              <a:rPr lang="en-US"/>
              <a:pPr>
                <a:defRPr/>
              </a:pPr>
              <a:t>9/30/2014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7958F35-6297-43D1-AD8C-7812593EC072}"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1EF56A98-C0BF-4853-883D-CFFF70A3AAED}" type="datetimeFigureOut">
              <a:rPr lang="en-US"/>
              <a:pPr>
                <a:defRPr/>
              </a:pPr>
              <a:t>9/30/2014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2D988064-E07A-4AE4-82D0-4ADF442E9FD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http://www.gulfhypoxia.net/" TargetMode="External"/><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hyperlink" Target="http://www.ncddc.noaa.gov/hypoxia/"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051" name="Text Box 15"/>
          <p:cNvSpPr txBox="1">
            <a:spLocks noChangeArrowheads="1"/>
          </p:cNvSpPr>
          <p:nvPr/>
        </p:nvSpPr>
        <p:spPr bwMode="auto">
          <a:xfrm>
            <a:off x="609600" y="1828800"/>
            <a:ext cx="8001000" cy="923330"/>
          </a:xfrm>
          <a:prstGeom prst="rect">
            <a:avLst/>
          </a:prstGeom>
          <a:noFill/>
          <a:ln w="9525">
            <a:noFill/>
            <a:miter lim="800000"/>
            <a:headEnd/>
            <a:tailEnd/>
          </a:ln>
        </p:spPr>
        <p:txBody>
          <a:bodyPr wrap="square">
            <a:spAutoFit/>
            <a:scene3d>
              <a:camera prst="orthographicFront"/>
              <a:lightRig rig="threePt" dir="t"/>
            </a:scene3d>
            <a:sp3d extrusionH="57150">
              <a:bevelT w="38100" h="38100"/>
            </a:sp3d>
          </a:bodyPr>
          <a:lstStyle/>
          <a:p>
            <a:pPr algn="ctr">
              <a:spcBef>
                <a:spcPct val="50000"/>
              </a:spcBef>
            </a:pPr>
            <a:r>
              <a:rPr lang="en-US" sz="5400" b="1" dirty="0">
                <a:solidFill>
                  <a:schemeClr val="bg1"/>
                </a:solidFill>
                <a:effectLst>
                  <a:outerShdw blurRad="38100" dist="38100" dir="2700000" algn="tl">
                    <a:srgbClr val="000000">
                      <a:alpha val="43137"/>
                    </a:srgbClr>
                  </a:outerShdw>
                </a:effectLst>
                <a:latin typeface="Calibri" pitchFamily="34" charset="0"/>
              </a:rPr>
              <a:t>What </a:t>
            </a:r>
            <a:r>
              <a:rPr lang="en-US" sz="5400" b="1" dirty="0" smtClean="0">
                <a:solidFill>
                  <a:schemeClr val="bg1"/>
                </a:solidFill>
                <a:effectLst>
                  <a:outerShdw blurRad="38100" dist="38100" dir="2700000" algn="tl">
                    <a:srgbClr val="000000">
                      <a:alpha val="43137"/>
                    </a:srgbClr>
                  </a:outerShdw>
                </a:effectLst>
                <a:latin typeface="Calibri" pitchFamily="34" charset="0"/>
              </a:rPr>
              <a:t>is </a:t>
            </a:r>
            <a:r>
              <a:rPr lang="en-US" sz="5400" b="1" dirty="0">
                <a:solidFill>
                  <a:schemeClr val="bg1"/>
                </a:solidFill>
                <a:effectLst>
                  <a:outerShdw blurRad="38100" dist="38100" dir="2700000" algn="tl">
                    <a:srgbClr val="000000">
                      <a:alpha val="43137"/>
                    </a:srgbClr>
                  </a:outerShdw>
                </a:effectLst>
                <a:latin typeface="Calibri" pitchFamily="34" charset="0"/>
              </a:rPr>
              <a:t>a </a:t>
            </a:r>
            <a:r>
              <a:rPr lang="en-US" sz="5400" b="1" dirty="0" smtClean="0">
                <a:solidFill>
                  <a:schemeClr val="bg1"/>
                </a:solidFill>
                <a:effectLst>
                  <a:outerShdw blurRad="38100" dist="38100" dir="2700000" algn="tl">
                    <a:srgbClr val="000000">
                      <a:alpha val="43137"/>
                    </a:srgbClr>
                  </a:outerShdw>
                </a:effectLst>
                <a:latin typeface="Calibri" pitchFamily="34" charset="0"/>
              </a:rPr>
              <a:t>Watershed </a:t>
            </a:r>
            <a:r>
              <a:rPr lang="en-US" sz="5400" b="1" dirty="0">
                <a:solidFill>
                  <a:schemeClr val="bg1"/>
                </a:solidFill>
                <a:effectLst>
                  <a:outerShdw blurRad="38100" dist="38100" dir="2700000" algn="tl">
                    <a:srgbClr val="000000">
                      <a:alpha val="43137"/>
                    </a:srgbClr>
                  </a:outerShdw>
                </a:effectLst>
                <a:latin typeface="Calibri" pitchFamily="34" charset="0"/>
              </a:rPr>
              <a:t>?</a:t>
            </a:r>
            <a:endParaRPr lang="en-US" sz="5400" dirty="0">
              <a:solidFill>
                <a:schemeClr val="bg1"/>
              </a:solidFill>
              <a:effectLst>
                <a:outerShdw blurRad="38100" dist="38100" dir="2700000" algn="tl">
                  <a:srgbClr val="000000">
                    <a:alpha val="43137"/>
                  </a:srgbClr>
                </a:outerShdw>
              </a:effectLst>
              <a:latin typeface="Calibri"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55" y="990600"/>
            <a:ext cx="9024468" cy="5162797"/>
          </a:xfrm>
          <a:prstGeom prst="rect">
            <a:avLst/>
          </a:prstGeom>
        </p:spPr>
      </p:pic>
      <p:sp>
        <p:nvSpPr>
          <p:cNvPr id="4" name="Freeform 3"/>
          <p:cNvSpPr/>
          <p:nvPr/>
        </p:nvSpPr>
        <p:spPr>
          <a:xfrm>
            <a:off x="5501335" y="2695699"/>
            <a:ext cx="1635832" cy="2612571"/>
          </a:xfrm>
          <a:custGeom>
            <a:avLst/>
            <a:gdLst>
              <a:gd name="connsiteX0" fmla="*/ 163195 w 1635832"/>
              <a:gd name="connsiteY0" fmla="*/ 2612571 h 2612571"/>
              <a:gd name="connsiteX1" fmla="*/ 115694 w 1635832"/>
              <a:gd name="connsiteY1" fmla="*/ 2553195 h 2612571"/>
              <a:gd name="connsiteX2" fmla="*/ 103818 w 1635832"/>
              <a:gd name="connsiteY2" fmla="*/ 2470067 h 2612571"/>
              <a:gd name="connsiteX3" fmla="*/ 68192 w 1635832"/>
              <a:gd name="connsiteY3" fmla="*/ 2398815 h 2612571"/>
              <a:gd name="connsiteX4" fmla="*/ 20691 w 1635832"/>
              <a:gd name="connsiteY4" fmla="*/ 2291937 h 2612571"/>
              <a:gd name="connsiteX5" fmla="*/ 20691 w 1635832"/>
              <a:gd name="connsiteY5" fmla="*/ 2066306 h 2612571"/>
              <a:gd name="connsiteX6" fmla="*/ 44442 w 1635832"/>
              <a:gd name="connsiteY6" fmla="*/ 2030680 h 2612571"/>
              <a:gd name="connsiteX7" fmla="*/ 127569 w 1635832"/>
              <a:gd name="connsiteY7" fmla="*/ 2006930 h 2612571"/>
              <a:gd name="connsiteX8" fmla="*/ 151320 w 1635832"/>
              <a:gd name="connsiteY8" fmla="*/ 1888176 h 2612571"/>
              <a:gd name="connsiteX9" fmla="*/ 198821 w 1635832"/>
              <a:gd name="connsiteY9" fmla="*/ 1781298 h 2612571"/>
              <a:gd name="connsiteX10" fmla="*/ 222571 w 1635832"/>
              <a:gd name="connsiteY10" fmla="*/ 1710046 h 2612571"/>
              <a:gd name="connsiteX11" fmla="*/ 234447 w 1635832"/>
              <a:gd name="connsiteY11" fmla="*/ 1650670 h 2612571"/>
              <a:gd name="connsiteX12" fmla="*/ 258197 w 1635832"/>
              <a:gd name="connsiteY12" fmla="*/ 1615044 h 2612571"/>
              <a:gd name="connsiteX13" fmla="*/ 270073 w 1635832"/>
              <a:gd name="connsiteY13" fmla="*/ 1579418 h 2612571"/>
              <a:gd name="connsiteX14" fmla="*/ 329449 w 1635832"/>
              <a:gd name="connsiteY14" fmla="*/ 1591293 h 2612571"/>
              <a:gd name="connsiteX15" fmla="*/ 365075 w 1635832"/>
              <a:gd name="connsiteY15" fmla="*/ 1603169 h 2612571"/>
              <a:gd name="connsiteX16" fmla="*/ 436327 w 1635832"/>
              <a:gd name="connsiteY16" fmla="*/ 1615044 h 2612571"/>
              <a:gd name="connsiteX17" fmla="*/ 709460 w 1635832"/>
              <a:gd name="connsiteY17" fmla="*/ 1603169 h 2612571"/>
              <a:gd name="connsiteX18" fmla="*/ 780712 w 1635832"/>
              <a:gd name="connsiteY18" fmla="*/ 1555667 h 2612571"/>
              <a:gd name="connsiteX19" fmla="*/ 851964 w 1635832"/>
              <a:gd name="connsiteY19" fmla="*/ 1496291 h 2612571"/>
              <a:gd name="connsiteX20" fmla="*/ 911340 w 1635832"/>
              <a:gd name="connsiteY20" fmla="*/ 1436914 h 2612571"/>
              <a:gd name="connsiteX21" fmla="*/ 982592 w 1635832"/>
              <a:gd name="connsiteY21" fmla="*/ 1448789 h 2612571"/>
              <a:gd name="connsiteX22" fmla="*/ 1006343 w 1635832"/>
              <a:gd name="connsiteY22" fmla="*/ 1484415 h 2612571"/>
              <a:gd name="connsiteX23" fmla="*/ 1113221 w 1635832"/>
              <a:gd name="connsiteY23" fmla="*/ 1472540 h 2612571"/>
              <a:gd name="connsiteX24" fmla="*/ 1148847 w 1635832"/>
              <a:gd name="connsiteY24" fmla="*/ 1436914 h 2612571"/>
              <a:gd name="connsiteX25" fmla="*/ 1172597 w 1635832"/>
              <a:gd name="connsiteY25" fmla="*/ 1365662 h 2612571"/>
              <a:gd name="connsiteX26" fmla="*/ 1255725 w 1635832"/>
              <a:gd name="connsiteY26" fmla="*/ 1294410 h 2612571"/>
              <a:gd name="connsiteX27" fmla="*/ 1291351 w 1635832"/>
              <a:gd name="connsiteY27" fmla="*/ 1223158 h 2612571"/>
              <a:gd name="connsiteX28" fmla="*/ 1326977 w 1635832"/>
              <a:gd name="connsiteY28" fmla="*/ 1199407 h 2612571"/>
              <a:gd name="connsiteX29" fmla="*/ 1350727 w 1635832"/>
              <a:gd name="connsiteY29" fmla="*/ 1163782 h 2612571"/>
              <a:gd name="connsiteX30" fmla="*/ 1386353 w 1635832"/>
              <a:gd name="connsiteY30" fmla="*/ 1140031 h 2612571"/>
              <a:gd name="connsiteX31" fmla="*/ 1398229 w 1635832"/>
              <a:gd name="connsiteY31" fmla="*/ 1104405 h 2612571"/>
              <a:gd name="connsiteX32" fmla="*/ 1469481 w 1635832"/>
              <a:gd name="connsiteY32" fmla="*/ 1033153 h 2612571"/>
              <a:gd name="connsiteX33" fmla="*/ 1505107 w 1635832"/>
              <a:gd name="connsiteY33" fmla="*/ 1021278 h 2612571"/>
              <a:gd name="connsiteX34" fmla="*/ 1516982 w 1635832"/>
              <a:gd name="connsiteY34" fmla="*/ 843148 h 2612571"/>
              <a:gd name="connsiteX35" fmla="*/ 1528857 w 1635832"/>
              <a:gd name="connsiteY35" fmla="*/ 807522 h 2612571"/>
              <a:gd name="connsiteX36" fmla="*/ 1540733 w 1635832"/>
              <a:gd name="connsiteY36" fmla="*/ 486888 h 2612571"/>
              <a:gd name="connsiteX37" fmla="*/ 1552608 w 1635832"/>
              <a:gd name="connsiteY37" fmla="*/ 451262 h 2612571"/>
              <a:gd name="connsiteX38" fmla="*/ 1588234 w 1635832"/>
              <a:gd name="connsiteY38" fmla="*/ 427511 h 2612571"/>
              <a:gd name="connsiteX39" fmla="*/ 1623860 w 1635832"/>
              <a:gd name="connsiteY39" fmla="*/ 391885 h 2612571"/>
              <a:gd name="connsiteX40" fmla="*/ 1635735 w 1635832"/>
              <a:gd name="connsiteY40" fmla="*/ 0 h 261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635832" h="2612571">
                <a:moveTo>
                  <a:pt x="163195" y="2612571"/>
                </a:moveTo>
                <a:cubicBezTo>
                  <a:pt x="147361" y="2592779"/>
                  <a:pt x="125443" y="2576591"/>
                  <a:pt x="115694" y="2553195"/>
                </a:cubicBezTo>
                <a:cubicBezTo>
                  <a:pt x="104928" y="2527357"/>
                  <a:pt x="109307" y="2497514"/>
                  <a:pt x="103818" y="2470067"/>
                </a:cubicBezTo>
                <a:cubicBezTo>
                  <a:pt x="96794" y="2434947"/>
                  <a:pt x="88210" y="2428841"/>
                  <a:pt x="68192" y="2398815"/>
                </a:cubicBezTo>
                <a:cubicBezTo>
                  <a:pt x="39929" y="2314023"/>
                  <a:pt x="58329" y="2348394"/>
                  <a:pt x="20691" y="2291937"/>
                </a:cubicBezTo>
                <a:cubicBezTo>
                  <a:pt x="-8665" y="2203866"/>
                  <a:pt x="-5073" y="2229478"/>
                  <a:pt x="20691" y="2066306"/>
                </a:cubicBezTo>
                <a:cubicBezTo>
                  <a:pt x="22917" y="2052208"/>
                  <a:pt x="33297" y="2039596"/>
                  <a:pt x="44442" y="2030680"/>
                </a:cubicBezTo>
                <a:cubicBezTo>
                  <a:pt x="52186" y="2024485"/>
                  <a:pt x="124466" y="2007706"/>
                  <a:pt x="127569" y="2006930"/>
                </a:cubicBezTo>
                <a:cubicBezTo>
                  <a:pt x="160500" y="1908135"/>
                  <a:pt x="110383" y="2065569"/>
                  <a:pt x="151320" y="1888176"/>
                </a:cubicBezTo>
                <a:cubicBezTo>
                  <a:pt x="166284" y="1823333"/>
                  <a:pt x="168765" y="1826382"/>
                  <a:pt x="198821" y="1781298"/>
                </a:cubicBezTo>
                <a:cubicBezTo>
                  <a:pt x="206738" y="1757547"/>
                  <a:pt x="217661" y="1734595"/>
                  <a:pt x="222571" y="1710046"/>
                </a:cubicBezTo>
                <a:cubicBezTo>
                  <a:pt x="226530" y="1690254"/>
                  <a:pt x="227360" y="1669569"/>
                  <a:pt x="234447" y="1650670"/>
                </a:cubicBezTo>
                <a:cubicBezTo>
                  <a:pt x="239458" y="1637306"/>
                  <a:pt x="251814" y="1627809"/>
                  <a:pt x="258197" y="1615044"/>
                </a:cubicBezTo>
                <a:cubicBezTo>
                  <a:pt x="263795" y="1603848"/>
                  <a:pt x="266114" y="1591293"/>
                  <a:pt x="270073" y="1579418"/>
                </a:cubicBezTo>
                <a:cubicBezTo>
                  <a:pt x="289865" y="1583376"/>
                  <a:pt x="309868" y="1586398"/>
                  <a:pt x="329449" y="1591293"/>
                </a:cubicBezTo>
                <a:cubicBezTo>
                  <a:pt x="341593" y="1594329"/>
                  <a:pt x="352855" y="1600453"/>
                  <a:pt x="365075" y="1603169"/>
                </a:cubicBezTo>
                <a:cubicBezTo>
                  <a:pt x="388580" y="1608392"/>
                  <a:pt x="412576" y="1611086"/>
                  <a:pt x="436327" y="1615044"/>
                </a:cubicBezTo>
                <a:cubicBezTo>
                  <a:pt x="527371" y="1611086"/>
                  <a:pt x="619655" y="1618653"/>
                  <a:pt x="709460" y="1603169"/>
                </a:cubicBezTo>
                <a:cubicBezTo>
                  <a:pt x="737590" y="1598319"/>
                  <a:pt x="756961" y="1571501"/>
                  <a:pt x="780712" y="1555667"/>
                </a:cubicBezTo>
                <a:cubicBezTo>
                  <a:pt x="815743" y="1532313"/>
                  <a:pt x="823389" y="1530581"/>
                  <a:pt x="851964" y="1496291"/>
                </a:cubicBezTo>
                <a:cubicBezTo>
                  <a:pt x="901445" y="1436913"/>
                  <a:pt x="846024" y="1480458"/>
                  <a:pt x="911340" y="1436914"/>
                </a:cubicBezTo>
                <a:cubicBezTo>
                  <a:pt x="935091" y="1440872"/>
                  <a:pt x="961056" y="1438021"/>
                  <a:pt x="982592" y="1448789"/>
                </a:cubicBezTo>
                <a:cubicBezTo>
                  <a:pt x="995358" y="1455172"/>
                  <a:pt x="992301" y="1481862"/>
                  <a:pt x="1006343" y="1484415"/>
                </a:cubicBezTo>
                <a:cubicBezTo>
                  <a:pt x="1041610" y="1490827"/>
                  <a:pt x="1077595" y="1476498"/>
                  <a:pt x="1113221" y="1472540"/>
                </a:cubicBezTo>
                <a:cubicBezTo>
                  <a:pt x="1125096" y="1460665"/>
                  <a:pt x="1140691" y="1451595"/>
                  <a:pt x="1148847" y="1436914"/>
                </a:cubicBezTo>
                <a:cubicBezTo>
                  <a:pt x="1161005" y="1415029"/>
                  <a:pt x="1152569" y="1380683"/>
                  <a:pt x="1172597" y="1365662"/>
                </a:cubicBezTo>
                <a:cubicBezTo>
                  <a:pt x="1233534" y="1319960"/>
                  <a:pt x="1206104" y="1344031"/>
                  <a:pt x="1255725" y="1294410"/>
                </a:cubicBezTo>
                <a:cubicBezTo>
                  <a:pt x="1265384" y="1265433"/>
                  <a:pt x="1268329" y="1246180"/>
                  <a:pt x="1291351" y="1223158"/>
                </a:cubicBezTo>
                <a:cubicBezTo>
                  <a:pt x="1301443" y="1213066"/>
                  <a:pt x="1315102" y="1207324"/>
                  <a:pt x="1326977" y="1199407"/>
                </a:cubicBezTo>
                <a:cubicBezTo>
                  <a:pt x="1334894" y="1187532"/>
                  <a:pt x="1340635" y="1173874"/>
                  <a:pt x="1350727" y="1163782"/>
                </a:cubicBezTo>
                <a:cubicBezTo>
                  <a:pt x="1360819" y="1153690"/>
                  <a:pt x="1377437" y="1151176"/>
                  <a:pt x="1386353" y="1140031"/>
                </a:cubicBezTo>
                <a:cubicBezTo>
                  <a:pt x="1394173" y="1130256"/>
                  <a:pt x="1392631" y="1115601"/>
                  <a:pt x="1398229" y="1104405"/>
                </a:cubicBezTo>
                <a:cubicBezTo>
                  <a:pt x="1415493" y="1069877"/>
                  <a:pt x="1434781" y="1052981"/>
                  <a:pt x="1469481" y="1033153"/>
                </a:cubicBezTo>
                <a:cubicBezTo>
                  <a:pt x="1480349" y="1026943"/>
                  <a:pt x="1493232" y="1025236"/>
                  <a:pt x="1505107" y="1021278"/>
                </a:cubicBezTo>
                <a:cubicBezTo>
                  <a:pt x="1509065" y="961901"/>
                  <a:pt x="1510411" y="902293"/>
                  <a:pt x="1516982" y="843148"/>
                </a:cubicBezTo>
                <a:cubicBezTo>
                  <a:pt x="1518364" y="830707"/>
                  <a:pt x="1528024" y="820012"/>
                  <a:pt x="1528857" y="807522"/>
                </a:cubicBezTo>
                <a:cubicBezTo>
                  <a:pt x="1535971" y="700808"/>
                  <a:pt x="1533619" y="593602"/>
                  <a:pt x="1540733" y="486888"/>
                </a:cubicBezTo>
                <a:cubicBezTo>
                  <a:pt x="1541566" y="474398"/>
                  <a:pt x="1544788" y="461037"/>
                  <a:pt x="1552608" y="451262"/>
                </a:cubicBezTo>
                <a:cubicBezTo>
                  <a:pt x="1561524" y="440117"/>
                  <a:pt x="1577270" y="436648"/>
                  <a:pt x="1588234" y="427511"/>
                </a:cubicBezTo>
                <a:cubicBezTo>
                  <a:pt x="1601136" y="416760"/>
                  <a:pt x="1611985" y="403760"/>
                  <a:pt x="1623860" y="391885"/>
                </a:cubicBezTo>
                <a:cubicBezTo>
                  <a:pt x="1637712" y="87130"/>
                  <a:pt x="1635735" y="217804"/>
                  <a:pt x="1635735" y="0"/>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43088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rgbClr val="E6DCAC"/>
            </a:gs>
            <a:gs pos="12000">
              <a:srgbClr val="E6D78A"/>
            </a:gs>
            <a:gs pos="30000">
              <a:srgbClr val="C7AC4C"/>
            </a:gs>
            <a:gs pos="45000">
              <a:srgbClr val="E6D78A"/>
            </a:gs>
            <a:gs pos="77000">
              <a:srgbClr val="C7AC4C"/>
            </a:gs>
            <a:gs pos="100000">
              <a:srgbClr val="E6DCAC"/>
            </a:gs>
          </a:gsLst>
          <a:lin ang="5400000" scaled="0"/>
        </a:gradFill>
        <a:effectLst/>
      </p:bgPr>
    </p:bg>
    <p:spTree>
      <p:nvGrpSpPr>
        <p:cNvPr id="1" name=""/>
        <p:cNvGrpSpPr/>
        <p:nvPr/>
      </p:nvGrpSpPr>
      <p:grpSpPr>
        <a:xfrm>
          <a:off x="0" y="0"/>
          <a:ext cx="0" cy="0"/>
          <a:chOff x="0" y="0"/>
          <a:chExt cx="0" cy="0"/>
        </a:xfrm>
      </p:grpSpPr>
      <p:pic>
        <p:nvPicPr>
          <p:cNvPr id="6146" name="Picture 7" descr="Elloitt_County"/>
          <p:cNvPicPr>
            <a:picLocks noChangeAspect="1" noChangeArrowheads="1"/>
          </p:cNvPicPr>
          <p:nvPr/>
        </p:nvPicPr>
        <p:blipFill>
          <a:blip r:embed="rId3" cstate="print"/>
          <a:srcRect/>
          <a:stretch>
            <a:fillRect/>
          </a:stretch>
        </p:blipFill>
        <p:spPr bwMode="auto">
          <a:xfrm>
            <a:off x="762000" y="1544152"/>
            <a:ext cx="7620000" cy="4983162"/>
          </a:xfrm>
          <a:prstGeom prst="rect">
            <a:avLst/>
          </a:prstGeom>
          <a:noFill/>
          <a:ln w="9525">
            <a:noFill/>
            <a:miter lim="800000"/>
            <a:headEnd/>
            <a:tailEnd/>
          </a:ln>
        </p:spPr>
      </p:pic>
      <p:sp>
        <p:nvSpPr>
          <p:cNvPr id="6147" name="TextBox 10"/>
          <p:cNvSpPr txBox="1">
            <a:spLocks noChangeArrowheads="1"/>
          </p:cNvSpPr>
          <p:nvPr/>
        </p:nvSpPr>
        <p:spPr bwMode="auto">
          <a:xfrm>
            <a:off x="7391400" y="4546252"/>
            <a:ext cx="1219200" cy="369888"/>
          </a:xfrm>
          <a:prstGeom prst="rect">
            <a:avLst/>
          </a:prstGeom>
          <a:noFill/>
          <a:ln w="9525">
            <a:noFill/>
            <a:miter lim="800000"/>
            <a:headEnd/>
            <a:tailEnd/>
          </a:ln>
        </p:spPr>
        <p:txBody>
          <a:bodyPr>
            <a:spAutoFit/>
          </a:bodyPr>
          <a:lstStyle/>
          <a:p>
            <a:r>
              <a:rPr lang="en-US" dirty="0"/>
              <a:t>Atlantic</a:t>
            </a:r>
          </a:p>
        </p:txBody>
      </p:sp>
      <p:sp>
        <p:nvSpPr>
          <p:cNvPr id="6148" name="TextBox 11"/>
          <p:cNvSpPr txBox="1">
            <a:spLocks noChangeArrowheads="1"/>
          </p:cNvSpPr>
          <p:nvPr/>
        </p:nvSpPr>
        <p:spPr bwMode="auto">
          <a:xfrm>
            <a:off x="5029200" y="5913520"/>
            <a:ext cx="1828800" cy="369888"/>
          </a:xfrm>
          <a:prstGeom prst="rect">
            <a:avLst/>
          </a:prstGeom>
          <a:noFill/>
          <a:ln w="9525">
            <a:noFill/>
            <a:miter lim="800000"/>
            <a:headEnd/>
            <a:tailEnd/>
          </a:ln>
        </p:spPr>
        <p:txBody>
          <a:bodyPr>
            <a:spAutoFit/>
          </a:bodyPr>
          <a:lstStyle/>
          <a:p>
            <a:r>
              <a:rPr lang="en-US" dirty="0"/>
              <a:t>Gulf of Mexico</a:t>
            </a:r>
          </a:p>
        </p:txBody>
      </p:sp>
      <p:sp>
        <p:nvSpPr>
          <p:cNvPr id="6149" name="TextBox 12"/>
          <p:cNvSpPr txBox="1">
            <a:spLocks noChangeArrowheads="1"/>
          </p:cNvSpPr>
          <p:nvPr/>
        </p:nvSpPr>
        <p:spPr bwMode="auto">
          <a:xfrm>
            <a:off x="295030" y="4378367"/>
            <a:ext cx="1066800" cy="369888"/>
          </a:xfrm>
          <a:prstGeom prst="rect">
            <a:avLst/>
          </a:prstGeom>
          <a:solidFill>
            <a:schemeClr val="bg1"/>
          </a:solidFill>
          <a:ln w="9525">
            <a:noFill/>
            <a:miter lim="800000"/>
            <a:headEnd/>
            <a:tailEnd/>
          </a:ln>
        </p:spPr>
        <p:txBody>
          <a:bodyPr>
            <a:spAutoFit/>
          </a:bodyPr>
          <a:lstStyle/>
          <a:p>
            <a:r>
              <a:rPr lang="en-US" dirty="0"/>
              <a:t>Pacific</a:t>
            </a:r>
          </a:p>
        </p:txBody>
      </p:sp>
      <p:sp>
        <p:nvSpPr>
          <p:cNvPr id="18" name="TextBox 17"/>
          <p:cNvSpPr txBox="1"/>
          <p:nvPr/>
        </p:nvSpPr>
        <p:spPr>
          <a:xfrm>
            <a:off x="296020" y="5623215"/>
            <a:ext cx="4120627" cy="400050"/>
          </a:xfrm>
          <a:prstGeom prst="rect">
            <a:avLst/>
          </a:prstGeom>
          <a:noFill/>
        </p:spPr>
        <p:txBody>
          <a:bodyPr wrap="square">
            <a:spAutoFit/>
          </a:bodyPr>
          <a:lstStyle/>
          <a:p>
            <a:pPr>
              <a:defRPr/>
            </a:pPr>
            <a:r>
              <a:rPr lang="en-US" sz="2000" dirty="0">
                <a:solidFill>
                  <a:schemeClr val="tx2">
                    <a:lumMod val="75000"/>
                  </a:schemeClr>
                </a:solidFill>
                <a:latin typeface="Franklin Gothic Medium" pitchFamily="34" charset="0"/>
              </a:rPr>
              <a:t>Mississippi River Basin (Watershed)</a:t>
            </a:r>
          </a:p>
        </p:txBody>
      </p:sp>
      <p:sp>
        <p:nvSpPr>
          <p:cNvPr id="19" name="TextBox 18"/>
          <p:cNvSpPr txBox="1">
            <a:spLocks noChangeArrowheads="1"/>
          </p:cNvSpPr>
          <p:nvPr/>
        </p:nvSpPr>
        <p:spPr bwMode="auto">
          <a:xfrm>
            <a:off x="296020" y="6023265"/>
            <a:ext cx="3676565" cy="400050"/>
          </a:xfrm>
          <a:prstGeom prst="rect">
            <a:avLst/>
          </a:prstGeom>
          <a:noFill/>
          <a:ln w="9525">
            <a:noFill/>
            <a:miter lim="800000"/>
            <a:headEnd/>
            <a:tailEnd/>
          </a:ln>
        </p:spPr>
        <p:txBody>
          <a:bodyPr wrap="square">
            <a:spAutoFit/>
          </a:bodyPr>
          <a:lstStyle/>
          <a:p>
            <a:r>
              <a:rPr lang="en-US" sz="2000" dirty="0">
                <a:solidFill>
                  <a:schemeClr val="accent2">
                    <a:lumMod val="75000"/>
                  </a:schemeClr>
                </a:solidFill>
                <a:latin typeface="Franklin Gothic Medium" pitchFamily="34" charset="0"/>
              </a:rPr>
              <a:t>Ohio River Basin (Watershed)</a:t>
            </a:r>
          </a:p>
        </p:txBody>
      </p:sp>
      <p:sp>
        <p:nvSpPr>
          <p:cNvPr id="6155" name="Text Box 15"/>
          <p:cNvSpPr txBox="1">
            <a:spLocks noChangeArrowheads="1"/>
          </p:cNvSpPr>
          <p:nvPr/>
        </p:nvSpPr>
        <p:spPr bwMode="auto">
          <a:xfrm>
            <a:off x="228600" y="69959"/>
            <a:ext cx="8915400" cy="523875"/>
          </a:xfrm>
          <a:prstGeom prst="rect">
            <a:avLst/>
          </a:prstGeom>
          <a:noFill/>
          <a:ln w="9525">
            <a:noFill/>
            <a:miter lim="800000"/>
            <a:headEnd/>
            <a:tailEnd/>
          </a:ln>
        </p:spPr>
        <p:txBody>
          <a:bodyPr>
            <a:spAutoFit/>
          </a:bodyPr>
          <a:lstStyle/>
          <a:p>
            <a:pPr>
              <a:spcBef>
                <a:spcPct val="50000"/>
              </a:spcBef>
            </a:pPr>
            <a:r>
              <a:rPr lang="en-US" sz="2800" dirty="0">
                <a:effectLst>
                  <a:outerShdw blurRad="38100" dist="38100" dir="2700000" algn="tl">
                    <a:srgbClr val="000000">
                      <a:alpha val="43137"/>
                    </a:srgbClr>
                  </a:outerShdw>
                </a:effectLst>
                <a:latin typeface="Calibri" pitchFamily="34" charset="0"/>
              </a:rPr>
              <a:t>What is the largest watershed (basin) in North America?</a:t>
            </a:r>
          </a:p>
        </p:txBody>
      </p:sp>
      <p:sp>
        <p:nvSpPr>
          <p:cNvPr id="12" name="Text Box 15"/>
          <p:cNvSpPr txBox="1">
            <a:spLocks noChangeArrowheads="1"/>
          </p:cNvSpPr>
          <p:nvPr/>
        </p:nvSpPr>
        <p:spPr bwMode="auto">
          <a:xfrm>
            <a:off x="228600" y="609600"/>
            <a:ext cx="8686800" cy="954107"/>
          </a:xfrm>
          <a:prstGeom prst="rect">
            <a:avLst/>
          </a:prstGeom>
          <a:noFill/>
          <a:ln w="9525">
            <a:noFill/>
            <a:miter lim="800000"/>
            <a:headEnd/>
            <a:tailEnd/>
          </a:ln>
        </p:spPr>
        <p:txBody>
          <a:bodyPr wrap="square">
            <a:spAutoFit/>
          </a:bodyPr>
          <a:lstStyle/>
          <a:p>
            <a:pPr>
              <a:spcBef>
                <a:spcPct val="50000"/>
              </a:spcBef>
            </a:pPr>
            <a:r>
              <a:rPr lang="en-US" sz="2800" dirty="0" smtClean="0">
                <a:effectLst>
                  <a:outerShdw blurRad="38100" dist="38100" dir="2700000" algn="tl">
                    <a:srgbClr val="000000">
                      <a:alpha val="43137"/>
                    </a:srgbClr>
                  </a:outerShdw>
                </a:effectLst>
                <a:latin typeface="Calibri" pitchFamily="34" charset="0"/>
              </a:rPr>
              <a:t>In what “</a:t>
            </a:r>
            <a:r>
              <a:rPr lang="en-US" sz="2800" dirty="0" err="1" smtClean="0">
                <a:effectLst>
                  <a:outerShdw blurRad="38100" dist="38100" dir="2700000" algn="tl">
                    <a:srgbClr val="000000">
                      <a:alpha val="43137"/>
                    </a:srgbClr>
                  </a:outerShdw>
                </a:effectLst>
                <a:latin typeface="Calibri" pitchFamily="34" charset="0"/>
              </a:rPr>
              <a:t>subwatershed</a:t>
            </a:r>
            <a:r>
              <a:rPr lang="en-US" sz="2800" dirty="0" smtClean="0">
                <a:effectLst>
                  <a:outerShdw blurRad="38100" dist="38100" dir="2700000" algn="tl">
                    <a:srgbClr val="000000">
                      <a:alpha val="43137"/>
                    </a:srgbClr>
                  </a:outerShdw>
                </a:effectLst>
                <a:latin typeface="Calibri" pitchFamily="34" charset="0"/>
              </a:rPr>
              <a:t>” of the Mississippi will you find most of Kentucky’s land area?</a:t>
            </a:r>
            <a:endParaRPr lang="en-US" sz="2800" dirty="0">
              <a:effectLst>
                <a:outerShdw blurRad="38100" dist="38100" dir="2700000" algn="tl">
                  <a:srgbClr val="000000">
                    <a:alpha val="43137"/>
                  </a:srgbClr>
                </a:outerShdw>
              </a:effectLst>
              <a:latin typeface="Calibri" pitchFamily="34" charset="0"/>
            </a:endParaRPr>
          </a:p>
        </p:txBody>
      </p:sp>
      <p:sp>
        <p:nvSpPr>
          <p:cNvPr id="15" name="Freeform 14"/>
          <p:cNvSpPr/>
          <p:nvPr/>
        </p:nvSpPr>
        <p:spPr>
          <a:xfrm>
            <a:off x="2522022" y="1966119"/>
            <a:ext cx="4637088" cy="3905250"/>
          </a:xfrm>
          <a:custGeom>
            <a:avLst/>
            <a:gdLst>
              <a:gd name="connsiteX0" fmla="*/ 287383 w 4637315"/>
              <a:gd name="connsiteY0" fmla="*/ 0 h 3905795"/>
              <a:gd name="connsiteX1" fmla="*/ 78378 w 4637315"/>
              <a:gd name="connsiteY1" fmla="*/ 78378 h 3905795"/>
              <a:gd name="connsiteX2" fmla="*/ 13063 w 4637315"/>
              <a:gd name="connsiteY2" fmla="*/ 300446 h 3905795"/>
              <a:gd name="connsiteX3" fmla="*/ 0 w 4637315"/>
              <a:gd name="connsiteY3" fmla="*/ 718458 h 3905795"/>
              <a:gd name="connsiteX4" fmla="*/ 209006 w 4637315"/>
              <a:gd name="connsiteY4" fmla="*/ 992778 h 3905795"/>
              <a:gd name="connsiteX5" fmla="*/ 496389 w 4637315"/>
              <a:gd name="connsiteY5" fmla="*/ 1397726 h 3905795"/>
              <a:gd name="connsiteX6" fmla="*/ 653143 w 4637315"/>
              <a:gd name="connsiteY6" fmla="*/ 1737360 h 3905795"/>
              <a:gd name="connsiteX7" fmla="*/ 692332 w 4637315"/>
              <a:gd name="connsiteY7" fmla="*/ 2259875 h 3905795"/>
              <a:gd name="connsiteX8" fmla="*/ 940526 w 4637315"/>
              <a:gd name="connsiteY8" fmla="*/ 2782389 h 3905795"/>
              <a:gd name="connsiteX9" fmla="*/ 1436915 w 4637315"/>
              <a:gd name="connsiteY9" fmla="*/ 2926080 h 3905795"/>
              <a:gd name="connsiteX10" fmla="*/ 2090058 w 4637315"/>
              <a:gd name="connsiteY10" fmla="*/ 3174275 h 3905795"/>
              <a:gd name="connsiteX11" fmla="*/ 2416629 w 4637315"/>
              <a:gd name="connsiteY11" fmla="*/ 3213463 h 3905795"/>
              <a:gd name="connsiteX12" fmla="*/ 2690949 w 4637315"/>
              <a:gd name="connsiteY12" fmla="*/ 3592286 h 3905795"/>
              <a:gd name="connsiteX13" fmla="*/ 2717075 w 4637315"/>
              <a:gd name="connsiteY13" fmla="*/ 3814355 h 3905795"/>
              <a:gd name="connsiteX14" fmla="*/ 2769326 w 4637315"/>
              <a:gd name="connsiteY14" fmla="*/ 3801292 h 3905795"/>
              <a:gd name="connsiteX15" fmla="*/ 2860766 w 4637315"/>
              <a:gd name="connsiteY15" fmla="*/ 3775166 h 3905795"/>
              <a:gd name="connsiteX16" fmla="*/ 2860766 w 4637315"/>
              <a:gd name="connsiteY16" fmla="*/ 3775166 h 3905795"/>
              <a:gd name="connsiteX17" fmla="*/ 2939143 w 4637315"/>
              <a:gd name="connsiteY17" fmla="*/ 3814355 h 3905795"/>
              <a:gd name="connsiteX18" fmla="*/ 2965269 w 4637315"/>
              <a:gd name="connsiteY18" fmla="*/ 3840480 h 3905795"/>
              <a:gd name="connsiteX19" fmla="*/ 2991395 w 4637315"/>
              <a:gd name="connsiteY19" fmla="*/ 3866606 h 3905795"/>
              <a:gd name="connsiteX20" fmla="*/ 3069772 w 4637315"/>
              <a:gd name="connsiteY20" fmla="*/ 3892732 h 3905795"/>
              <a:gd name="connsiteX21" fmla="*/ 3122023 w 4637315"/>
              <a:gd name="connsiteY21" fmla="*/ 3905795 h 3905795"/>
              <a:gd name="connsiteX22" fmla="*/ 3122023 w 4637315"/>
              <a:gd name="connsiteY22" fmla="*/ 3827418 h 3905795"/>
              <a:gd name="connsiteX23" fmla="*/ 3122023 w 4637315"/>
              <a:gd name="connsiteY23" fmla="*/ 3775166 h 3905795"/>
              <a:gd name="connsiteX24" fmla="*/ 3095898 w 4637315"/>
              <a:gd name="connsiteY24" fmla="*/ 3749040 h 3905795"/>
              <a:gd name="connsiteX25" fmla="*/ 3082835 w 4637315"/>
              <a:gd name="connsiteY25" fmla="*/ 3709852 h 3905795"/>
              <a:gd name="connsiteX26" fmla="*/ 3108960 w 4637315"/>
              <a:gd name="connsiteY26" fmla="*/ 3657600 h 3905795"/>
              <a:gd name="connsiteX27" fmla="*/ 3200400 w 4637315"/>
              <a:gd name="connsiteY27" fmla="*/ 3735978 h 3905795"/>
              <a:gd name="connsiteX28" fmla="*/ 3278778 w 4637315"/>
              <a:gd name="connsiteY28" fmla="*/ 3644538 h 3905795"/>
              <a:gd name="connsiteX29" fmla="*/ 3278778 w 4637315"/>
              <a:gd name="connsiteY29" fmla="*/ 3474720 h 3905795"/>
              <a:gd name="connsiteX30" fmla="*/ 3239589 w 4637315"/>
              <a:gd name="connsiteY30" fmla="*/ 2769326 h 3905795"/>
              <a:gd name="connsiteX31" fmla="*/ 3344092 w 4637315"/>
              <a:gd name="connsiteY31" fmla="*/ 2769326 h 3905795"/>
              <a:gd name="connsiteX32" fmla="*/ 3474720 w 4637315"/>
              <a:gd name="connsiteY32" fmla="*/ 2847703 h 3905795"/>
              <a:gd name="connsiteX33" fmla="*/ 3592286 w 4637315"/>
              <a:gd name="connsiteY33" fmla="*/ 2886892 h 3905795"/>
              <a:gd name="connsiteX34" fmla="*/ 3749040 w 4637315"/>
              <a:gd name="connsiteY34" fmla="*/ 2834640 h 3905795"/>
              <a:gd name="connsiteX35" fmla="*/ 3944983 w 4637315"/>
              <a:gd name="connsiteY35" fmla="*/ 2704012 h 3905795"/>
              <a:gd name="connsiteX36" fmla="*/ 4180115 w 4637315"/>
              <a:gd name="connsiteY36" fmla="*/ 2364378 h 3905795"/>
              <a:gd name="connsiteX37" fmla="*/ 4402183 w 4637315"/>
              <a:gd name="connsiteY37" fmla="*/ 1763486 h 3905795"/>
              <a:gd name="connsiteX38" fmla="*/ 4624252 w 4637315"/>
              <a:gd name="connsiteY38" fmla="*/ 1476103 h 3905795"/>
              <a:gd name="connsiteX39" fmla="*/ 4637315 w 4637315"/>
              <a:gd name="connsiteY39" fmla="*/ 1201783 h 3905795"/>
              <a:gd name="connsiteX40" fmla="*/ 4467498 w 4637315"/>
              <a:gd name="connsiteY40" fmla="*/ 1214846 h 3905795"/>
              <a:gd name="connsiteX41" fmla="*/ 4219303 w 4637315"/>
              <a:gd name="connsiteY41" fmla="*/ 1449978 h 3905795"/>
              <a:gd name="connsiteX42" fmla="*/ 3749040 w 4637315"/>
              <a:gd name="connsiteY42" fmla="*/ 1554480 h 3905795"/>
              <a:gd name="connsiteX43" fmla="*/ 3265715 w 4637315"/>
              <a:gd name="connsiteY43" fmla="*/ 1606732 h 3905795"/>
              <a:gd name="connsiteX44" fmla="*/ 3095898 w 4637315"/>
              <a:gd name="connsiteY44" fmla="*/ 1397726 h 3905795"/>
              <a:gd name="connsiteX45" fmla="*/ 3082835 w 4637315"/>
              <a:gd name="connsiteY45" fmla="*/ 1018903 h 3905795"/>
              <a:gd name="connsiteX46" fmla="*/ 2886892 w 4637315"/>
              <a:gd name="connsiteY46" fmla="*/ 809898 h 3905795"/>
              <a:gd name="connsiteX47" fmla="*/ 2690949 w 4637315"/>
              <a:gd name="connsiteY47" fmla="*/ 666206 h 3905795"/>
              <a:gd name="connsiteX48" fmla="*/ 2429692 w 4637315"/>
              <a:gd name="connsiteY48" fmla="*/ 574766 h 3905795"/>
              <a:gd name="connsiteX49" fmla="*/ 2299063 w 4637315"/>
              <a:gd name="connsiteY49" fmla="*/ 418012 h 3905795"/>
              <a:gd name="connsiteX50" fmla="*/ 2011680 w 4637315"/>
              <a:gd name="connsiteY50" fmla="*/ 248195 h 3905795"/>
              <a:gd name="connsiteX51" fmla="*/ 1567543 w 4637315"/>
              <a:gd name="connsiteY51" fmla="*/ 248195 h 3905795"/>
              <a:gd name="connsiteX52" fmla="*/ 1201783 w 4637315"/>
              <a:gd name="connsiteY52" fmla="*/ 182880 h 3905795"/>
              <a:gd name="connsiteX53" fmla="*/ 862149 w 4637315"/>
              <a:gd name="connsiteY53" fmla="*/ 143692 h 3905795"/>
              <a:gd name="connsiteX54" fmla="*/ 509452 w 4637315"/>
              <a:gd name="connsiteY54" fmla="*/ 78378 h 3905795"/>
              <a:gd name="connsiteX55" fmla="*/ 287383 w 4637315"/>
              <a:gd name="connsiteY55" fmla="*/ 0 h 3905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4637315" h="3905795">
                <a:moveTo>
                  <a:pt x="287383" y="0"/>
                </a:moveTo>
                <a:lnTo>
                  <a:pt x="78378" y="78378"/>
                </a:lnTo>
                <a:lnTo>
                  <a:pt x="13063" y="300446"/>
                </a:lnTo>
                <a:lnTo>
                  <a:pt x="0" y="718458"/>
                </a:lnTo>
                <a:lnTo>
                  <a:pt x="209006" y="992778"/>
                </a:lnTo>
                <a:lnTo>
                  <a:pt x="496389" y="1397726"/>
                </a:lnTo>
                <a:lnTo>
                  <a:pt x="653143" y="1737360"/>
                </a:lnTo>
                <a:lnTo>
                  <a:pt x="692332" y="2259875"/>
                </a:lnTo>
                <a:lnTo>
                  <a:pt x="940526" y="2782389"/>
                </a:lnTo>
                <a:lnTo>
                  <a:pt x="1436915" y="2926080"/>
                </a:lnTo>
                <a:lnTo>
                  <a:pt x="2090058" y="3174275"/>
                </a:lnTo>
                <a:lnTo>
                  <a:pt x="2416629" y="3213463"/>
                </a:lnTo>
                <a:lnTo>
                  <a:pt x="2690949" y="3592286"/>
                </a:lnTo>
                <a:lnTo>
                  <a:pt x="2717075" y="3814355"/>
                </a:lnTo>
                <a:lnTo>
                  <a:pt x="2769326" y="3801292"/>
                </a:lnTo>
                <a:lnTo>
                  <a:pt x="2860766" y="3775166"/>
                </a:lnTo>
                <a:lnTo>
                  <a:pt x="2860766" y="3775166"/>
                </a:lnTo>
                <a:lnTo>
                  <a:pt x="2939143" y="3814355"/>
                </a:lnTo>
                <a:lnTo>
                  <a:pt x="2965269" y="3840480"/>
                </a:lnTo>
                <a:lnTo>
                  <a:pt x="2991395" y="3866606"/>
                </a:lnTo>
                <a:lnTo>
                  <a:pt x="3069772" y="3892732"/>
                </a:lnTo>
                <a:lnTo>
                  <a:pt x="3122023" y="3905795"/>
                </a:lnTo>
                <a:lnTo>
                  <a:pt x="3122023" y="3827418"/>
                </a:lnTo>
                <a:lnTo>
                  <a:pt x="3122023" y="3775166"/>
                </a:lnTo>
                <a:lnTo>
                  <a:pt x="3095898" y="3749040"/>
                </a:lnTo>
                <a:lnTo>
                  <a:pt x="3082835" y="3709852"/>
                </a:lnTo>
                <a:lnTo>
                  <a:pt x="3108960" y="3657600"/>
                </a:lnTo>
                <a:lnTo>
                  <a:pt x="3200400" y="3735978"/>
                </a:lnTo>
                <a:lnTo>
                  <a:pt x="3278778" y="3644538"/>
                </a:lnTo>
                <a:lnTo>
                  <a:pt x="3278778" y="3474720"/>
                </a:lnTo>
                <a:lnTo>
                  <a:pt x="3239589" y="2769326"/>
                </a:lnTo>
                <a:lnTo>
                  <a:pt x="3344092" y="2769326"/>
                </a:lnTo>
                <a:lnTo>
                  <a:pt x="3474720" y="2847703"/>
                </a:lnTo>
                <a:lnTo>
                  <a:pt x="3592286" y="2886892"/>
                </a:lnTo>
                <a:lnTo>
                  <a:pt x="3749040" y="2834640"/>
                </a:lnTo>
                <a:lnTo>
                  <a:pt x="3944983" y="2704012"/>
                </a:lnTo>
                <a:lnTo>
                  <a:pt x="4180115" y="2364378"/>
                </a:lnTo>
                <a:lnTo>
                  <a:pt x="4402183" y="1763486"/>
                </a:lnTo>
                <a:lnTo>
                  <a:pt x="4624252" y="1476103"/>
                </a:lnTo>
                <a:lnTo>
                  <a:pt x="4637315" y="1201783"/>
                </a:lnTo>
                <a:lnTo>
                  <a:pt x="4467498" y="1214846"/>
                </a:lnTo>
                <a:lnTo>
                  <a:pt x="4219303" y="1449978"/>
                </a:lnTo>
                <a:lnTo>
                  <a:pt x="3749040" y="1554480"/>
                </a:lnTo>
                <a:lnTo>
                  <a:pt x="3265715" y="1606732"/>
                </a:lnTo>
                <a:lnTo>
                  <a:pt x="3095898" y="1397726"/>
                </a:lnTo>
                <a:lnTo>
                  <a:pt x="3082835" y="1018903"/>
                </a:lnTo>
                <a:lnTo>
                  <a:pt x="2886892" y="809898"/>
                </a:lnTo>
                <a:lnTo>
                  <a:pt x="2690949" y="666206"/>
                </a:lnTo>
                <a:lnTo>
                  <a:pt x="2429692" y="574766"/>
                </a:lnTo>
                <a:lnTo>
                  <a:pt x="2299063" y="418012"/>
                </a:lnTo>
                <a:lnTo>
                  <a:pt x="2011680" y="248195"/>
                </a:lnTo>
                <a:lnTo>
                  <a:pt x="1567543" y="248195"/>
                </a:lnTo>
                <a:lnTo>
                  <a:pt x="1201783" y="182880"/>
                </a:lnTo>
                <a:lnTo>
                  <a:pt x="862149" y="143692"/>
                </a:lnTo>
                <a:lnTo>
                  <a:pt x="509452" y="78378"/>
                </a:lnTo>
                <a:lnTo>
                  <a:pt x="287383" y="0"/>
                </a:lnTo>
                <a:close/>
              </a:path>
            </a:pathLst>
          </a:custGeom>
          <a:solidFill>
            <a:schemeClr val="accent1">
              <a:alpha val="42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Freeform 16"/>
          <p:cNvSpPr/>
          <p:nvPr/>
        </p:nvSpPr>
        <p:spPr>
          <a:xfrm>
            <a:off x="5662779" y="3178175"/>
            <a:ext cx="1450975" cy="1481137"/>
          </a:xfrm>
          <a:custGeom>
            <a:avLst/>
            <a:gdLst>
              <a:gd name="connsiteX0" fmla="*/ 39189 w 1449977"/>
              <a:gd name="connsiteY0" fmla="*/ 475940 h 1270066"/>
              <a:gd name="connsiteX1" fmla="*/ 78377 w 1449977"/>
              <a:gd name="connsiteY1" fmla="*/ 449814 h 1270066"/>
              <a:gd name="connsiteX2" fmla="*/ 104503 w 1449977"/>
              <a:gd name="connsiteY2" fmla="*/ 410626 h 1270066"/>
              <a:gd name="connsiteX3" fmla="*/ 313509 w 1449977"/>
              <a:gd name="connsiteY3" fmla="*/ 397563 h 1270066"/>
              <a:gd name="connsiteX4" fmla="*/ 352697 w 1449977"/>
              <a:gd name="connsiteY4" fmla="*/ 384500 h 1270066"/>
              <a:gd name="connsiteX5" fmla="*/ 391886 w 1449977"/>
              <a:gd name="connsiteY5" fmla="*/ 358374 h 1270066"/>
              <a:gd name="connsiteX6" fmla="*/ 718457 w 1449977"/>
              <a:gd name="connsiteY6" fmla="*/ 345311 h 1270066"/>
              <a:gd name="connsiteX7" fmla="*/ 796834 w 1449977"/>
              <a:gd name="connsiteY7" fmla="*/ 306123 h 1270066"/>
              <a:gd name="connsiteX8" fmla="*/ 992777 w 1449977"/>
              <a:gd name="connsiteY8" fmla="*/ 266934 h 1270066"/>
              <a:gd name="connsiteX9" fmla="*/ 1071154 w 1449977"/>
              <a:gd name="connsiteY9" fmla="*/ 240808 h 1270066"/>
              <a:gd name="connsiteX10" fmla="*/ 1084217 w 1449977"/>
              <a:gd name="connsiteY10" fmla="*/ 201620 h 1270066"/>
              <a:gd name="connsiteX11" fmla="*/ 1175657 w 1449977"/>
              <a:gd name="connsiteY11" fmla="*/ 175494 h 1270066"/>
              <a:gd name="connsiteX12" fmla="*/ 1240971 w 1449977"/>
              <a:gd name="connsiteY12" fmla="*/ 70991 h 1270066"/>
              <a:gd name="connsiteX13" fmla="*/ 1332411 w 1449977"/>
              <a:gd name="connsiteY13" fmla="*/ 57928 h 1270066"/>
              <a:gd name="connsiteX14" fmla="*/ 1371600 w 1449977"/>
              <a:gd name="connsiteY14" fmla="*/ 44866 h 1270066"/>
              <a:gd name="connsiteX15" fmla="*/ 1397726 w 1449977"/>
              <a:gd name="connsiteY15" fmla="*/ 5677 h 1270066"/>
              <a:gd name="connsiteX16" fmla="*/ 1449977 w 1449977"/>
              <a:gd name="connsiteY16" fmla="*/ 18740 h 1270066"/>
              <a:gd name="connsiteX17" fmla="*/ 1436914 w 1449977"/>
              <a:gd name="connsiteY17" fmla="*/ 306123 h 1270066"/>
              <a:gd name="connsiteX18" fmla="*/ 1423851 w 1449977"/>
              <a:gd name="connsiteY18" fmla="*/ 345311 h 1270066"/>
              <a:gd name="connsiteX19" fmla="*/ 1345474 w 1449977"/>
              <a:gd name="connsiteY19" fmla="*/ 371437 h 1270066"/>
              <a:gd name="connsiteX20" fmla="*/ 1306286 w 1449977"/>
              <a:gd name="connsiteY20" fmla="*/ 449814 h 1270066"/>
              <a:gd name="connsiteX21" fmla="*/ 1280160 w 1449977"/>
              <a:gd name="connsiteY21" fmla="*/ 489003 h 1270066"/>
              <a:gd name="connsiteX22" fmla="*/ 1254034 w 1449977"/>
              <a:gd name="connsiteY22" fmla="*/ 567380 h 1270066"/>
              <a:gd name="connsiteX23" fmla="*/ 1214846 w 1449977"/>
              <a:gd name="connsiteY23" fmla="*/ 645757 h 1270066"/>
              <a:gd name="connsiteX24" fmla="*/ 1175657 w 1449977"/>
              <a:gd name="connsiteY24" fmla="*/ 671883 h 1270066"/>
              <a:gd name="connsiteX25" fmla="*/ 1162594 w 1449977"/>
              <a:gd name="connsiteY25" fmla="*/ 920077 h 1270066"/>
              <a:gd name="connsiteX26" fmla="*/ 1110343 w 1449977"/>
              <a:gd name="connsiteY26" fmla="*/ 998454 h 1270066"/>
              <a:gd name="connsiteX27" fmla="*/ 1058091 w 1449977"/>
              <a:gd name="connsiteY27" fmla="*/ 1076831 h 1270066"/>
              <a:gd name="connsiteX28" fmla="*/ 822960 w 1449977"/>
              <a:gd name="connsiteY28" fmla="*/ 1116020 h 1270066"/>
              <a:gd name="connsiteX29" fmla="*/ 783771 w 1449977"/>
              <a:gd name="connsiteY29" fmla="*/ 1129083 h 1270066"/>
              <a:gd name="connsiteX30" fmla="*/ 705394 w 1449977"/>
              <a:gd name="connsiteY30" fmla="*/ 1142146 h 1270066"/>
              <a:gd name="connsiteX31" fmla="*/ 600891 w 1449977"/>
              <a:gd name="connsiteY31" fmla="*/ 1233586 h 1270066"/>
              <a:gd name="connsiteX32" fmla="*/ 378823 w 1449977"/>
              <a:gd name="connsiteY32" fmla="*/ 1259711 h 1270066"/>
              <a:gd name="connsiteX33" fmla="*/ 195943 w 1449977"/>
              <a:gd name="connsiteY33" fmla="*/ 1220523 h 1270066"/>
              <a:gd name="connsiteX34" fmla="*/ 143691 w 1449977"/>
              <a:gd name="connsiteY34" fmla="*/ 1142146 h 1270066"/>
              <a:gd name="connsiteX35" fmla="*/ 91440 w 1449977"/>
              <a:gd name="connsiteY35" fmla="*/ 1063768 h 1270066"/>
              <a:gd name="connsiteX36" fmla="*/ 65314 w 1449977"/>
              <a:gd name="connsiteY36" fmla="*/ 1024580 h 1270066"/>
              <a:gd name="connsiteX37" fmla="*/ 52251 w 1449977"/>
              <a:gd name="connsiteY37" fmla="*/ 985391 h 1270066"/>
              <a:gd name="connsiteX38" fmla="*/ 26126 w 1449977"/>
              <a:gd name="connsiteY38" fmla="*/ 946203 h 1270066"/>
              <a:gd name="connsiteX39" fmla="*/ 0 w 1449977"/>
              <a:gd name="connsiteY39" fmla="*/ 867826 h 1270066"/>
              <a:gd name="connsiteX40" fmla="*/ 39189 w 1449977"/>
              <a:gd name="connsiteY40" fmla="*/ 475940 h 1270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449977" h="1270066">
                <a:moveTo>
                  <a:pt x="39189" y="475940"/>
                </a:moveTo>
                <a:cubicBezTo>
                  <a:pt x="52252" y="406271"/>
                  <a:pt x="67276" y="460915"/>
                  <a:pt x="78377" y="449814"/>
                </a:cubicBezTo>
                <a:cubicBezTo>
                  <a:pt x="89478" y="438713"/>
                  <a:pt x="89177" y="414032"/>
                  <a:pt x="104503" y="410626"/>
                </a:cubicBezTo>
                <a:cubicBezTo>
                  <a:pt x="172645" y="395483"/>
                  <a:pt x="243840" y="401917"/>
                  <a:pt x="313509" y="397563"/>
                </a:cubicBezTo>
                <a:cubicBezTo>
                  <a:pt x="326572" y="393209"/>
                  <a:pt x="340381" y="390658"/>
                  <a:pt x="352697" y="384500"/>
                </a:cubicBezTo>
                <a:cubicBezTo>
                  <a:pt x="366739" y="377479"/>
                  <a:pt x="376276" y="360047"/>
                  <a:pt x="391886" y="358374"/>
                </a:cubicBezTo>
                <a:cubicBezTo>
                  <a:pt x="500210" y="346768"/>
                  <a:pt x="609600" y="349665"/>
                  <a:pt x="718457" y="345311"/>
                </a:cubicBezTo>
                <a:cubicBezTo>
                  <a:pt x="861377" y="297671"/>
                  <a:pt x="644901" y="373648"/>
                  <a:pt x="796834" y="306123"/>
                </a:cubicBezTo>
                <a:cubicBezTo>
                  <a:pt x="874025" y="271816"/>
                  <a:pt x="903097" y="276898"/>
                  <a:pt x="992777" y="266934"/>
                </a:cubicBezTo>
                <a:cubicBezTo>
                  <a:pt x="1018903" y="258225"/>
                  <a:pt x="1062445" y="266934"/>
                  <a:pt x="1071154" y="240808"/>
                </a:cubicBezTo>
                <a:cubicBezTo>
                  <a:pt x="1075508" y="227745"/>
                  <a:pt x="1074481" y="211356"/>
                  <a:pt x="1084217" y="201620"/>
                </a:cubicBezTo>
                <a:cubicBezTo>
                  <a:pt x="1090464" y="195374"/>
                  <a:pt x="1175205" y="175607"/>
                  <a:pt x="1175657" y="175494"/>
                </a:cubicBezTo>
                <a:cubicBezTo>
                  <a:pt x="1191953" y="126605"/>
                  <a:pt x="1187303" y="87092"/>
                  <a:pt x="1240971" y="70991"/>
                </a:cubicBezTo>
                <a:cubicBezTo>
                  <a:pt x="1270462" y="62144"/>
                  <a:pt x="1301931" y="62282"/>
                  <a:pt x="1332411" y="57928"/>
                </a:cubicBezTo>
                <a:cubicBezTo>
                  <a:pt x="1345474" y="53574"/>
                  <a:pt x="1360848" y="53468"/>
                  <a:pt x="1371600" y="44866"/>
                </a:cubicBezTo>
                <a:cubicBezTo>
                  <a:pt x="1383860" y="35059"/>
                  <a:pt x="1382832" y="10642"/>
                  <a:pt x="1397726" y="5677"/>
                </a:cubicBezTo>
                <a:cubicBezTo>
                  <a:pt x="1414758" y="0"/>
                  <a:pt x="1432560" y="14386"/>
                  <a:pt x="1449977" y="18740"/>
                </a:cubicBezTo>
                <a:cubicBezTo>
                  <a:pt x="1445623" y="114534"/>
                  <a:pt x="1444561" y="210535"/>
                  <a:pt x="1436914" y="306123"/>
                </a:cubicBezTo>
                <a:cubicBezTo>
                  <a:pt x="1435816" y="319848"/>
                  <a:pt x="1435056" y="337308"/>
                  <a:pt x="1423851" y="345311"/>
                </a:cubicBezTo>
                <a:cubicBezTo>
                  <a:pt x="1401442" y="361318"/>
                  <a:pt x="1345474" y="371437"/>
                  <a:pt x="1345474" y="371437"/>
                </a:cubicBezTo>
                <a:cubicBezTo>
                  <a:pt x="1270597" y="483757"/>
                  <a:pt x="1360373" y="341641"/>
                  <a:pt x="1306286" y="449814"/>
                </a:cubicBezTo>
                <a:cubicBezTo>
                  <a:pt x="1299265" y="463856"/>
                  <a:pt x="1286536" y="474656"/>
                  <a:pt x="1280160" y="489003"/>
                </a:cubicBezTo>
                <a:cubicBezTo>
                  <a:pt x="1268975" y="514168"/>
                  <a:pt x="1262743" y="541254"/>
                  <a:pt x="1254034" y="567380"/>
                </a:cubicBezTo>
                <a:cubicBezTo>
                  <a:pt x="1243410" y="599251"/>
                  <a:pt x="1240167" y="620436"/>
                  <a:pt x="1214846" y="645757"/>
                </a:cubicBezTo>
                <a:cubicBezTo>
                  <a:pt x="1203745" y="656859"/>
                  <a:pt x="1188720" y="663174"/>
                  <a:pt x="1175657" y="671883"/>
                </a:cubicBezTo>
                <a:cubicBezTo>
                  <a:pt x="1171303" y="754614"/>
                  <a:pt x="1178841" y="838840"/>
                  <a:pt x="1162594" y="920077"/>
                </a:cubicBezTo>
                <a:cubicBezTo>
                  <a:pt x="1156436" y="950866"/>
                  <a:pt x="1127760" y="972328"/>
                  <a:pt x="1110343" y="998454"/>
                </a:cubicBezTo>
                <a:lnTo>
                  <a:pt x="1058091" y="1076831"/>
                </a:lnTo>
                <a:cubicBezTo>
                  <a:pt x="929972" y="1119538"/>
                  <a:pt x="1007158" y="1100670"/>
                  <a:pt x="822960" y="1116020"/>
                </a:cubicBezTo>
                <a:cubicBezTo>
                  <a:pt x="809897" y="1120374"/>
                  <a:pt x="797213" y="1126096"/>
                  <a:pt x="783771" y="1129083"/>
                </a:cubicBezTo>
                <a:cubicBezTo>
                  <a:pt x="757916" y="1134829"/>
                  <a:pt x="729084" y="1130301"/>
                  <a:pt x="705394" y="1142146"/>
                </a:cubicBezTo>
                <a:cubicBezTo>
                  <a:pt x="599805" y="1194941"/>
                  <a:pt x="816430" y="1197665"/>
                  <a:pt x="600891" y="1233586"/>
                </a:cubicBezTo>
                <a:cubicBezTo>
                  <a:pt x="475074" y="1254554"/>
                  <a:pt x="548891" y="1244250"/>
                  <a:pt x="378823" y="1259711"/>
                </a:cubicBezTo>
                <a:cubicBezTo>
                  <a:pt x="329337" y="1255212"/>
                  <a:pt x="239294" y="1270066"/>
                  <a:pt x="195943" y="1220523"/>
                </a:cubicBezTo>
                <a:cubicBezTo>
                  <a:pt x="175266" y="1196893"/>
                  <a:pt x="161108" y="1168272"/>
                  <a:pt x="143691" y="1142146"/>
                </a:cubicBezTo>
                <a:lnTo>
                  <a:pt x="91440" y="1063768"/>
                </a:lnTo>
                <a:lnTo>
                  <a:pt x="65314" y="1024580"/>
                </a:lnTo>
                <a:cubicBezTo>
                  <a:pt x="60960" y="1011517"/>
                  <a:pt x="58409" y="997707"/>
                  <a:pt x="52251" y="985391"/>
                </a:cubicBezTo>
                <a:cubicBezTo>
                  <a:pt x="45230" y="971349"/>
                  <a:pt x="32502" y="960549"/>
                  <a:pt x="26126" y="946203"/>
                </a:cubicBezTo>
                <a:cubicBezTo>
                  <a:pt x="14941" y="921038"/>
                  <a:pt x="0" y="867826"/>
                  <a:pt x="0" y="867826"/>
                </a:cubicBezTo>
                <a:cubicBezTo>
                  <a:pt x="4504" y="737202"/>
                  <a:pt x="26126" y="545609"/>
                  <a:pt x="39189" y="475940"/>
                </a:cubicBezTo>
                <a:close/>
              </a:path>
            </a:pathLst>
          </a:custGeom>
          <a:solidFill>
            <a:srgbClr val="FF0000">
              <a:alpha val="58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6" name="Picture 2" descr="C:\Documents and Settings\tktayl2\Local Settings\Temporary Internet Files\Content.IE5\RR2X9T84\MC900431495[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36564" y="3987331"/>
            <a:ext cx="212329" cy="21232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2000"/>
                                        <p:tgtEl>
                                          <p:spTgt spid="15"/>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box(in)">
                                      <p:cBhvr>
                                        <p:cTn id="10" dur="5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checkerboard(across)">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2000"/>
                                        <p:tgtEl>
                                          <p:spTgt spid="17"/>
                                        </p:tgtEl>
                                      </p:cBhvr>
                                    </p:animEffect>
                                  </p:childTnLst>
                                </p:cTn>
                              </p:par>
                              <p:par>
                                <p:cTn id="21" presetID="4" presetClass="entr" presetSubtype="16"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box(in)">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Text Box 3"/>
          <p:cNvSpPr txBox="1">
            <a:spLocks noChangeArrowheads="1"/>
          </p:cNvSpPr>
          <p:nvPr/>
        </p:nvSpPr>
        <p:spPr bwMode="auto">
          <a:xfrm>
            <a:off x="457200" y="4800600"/>
            <a:ext cx="762000" cy="307975"/>
          </a:xfrm>
          <a:prstGeom prst="rect">
            <a:avLst/>
          </a:prstGeom>
          <a:solidFill>
            <a:srgbClr val="FFFFFF"/>
          </a:solidFill>
          <a:ln w="9525">
            <a:solidFill>
              <a:srgbClr val="000000"/>
            </a:solidFill>
            <a:miter lim="800000"/>
            <a:headEnd/>
            <a:tailEnd/>
          </a:ln>
        </p:spPr>
        <p:txBody>
          <a:bodyPr>
            <a:spAutoFit/>
          </a:bodyPr>
          <a:lstStyle/>
          <a:p>
            <a:r>
              <a:rPr lang="en-US" sz="1400" b="1">
                <a:cs typeface="Times New Roman" pitchFamily="18" charset="0"/>
              </a:rPr>
              <a:t>Rivers</a:t>
            </a:r>
            <a:endParaRPr lang="en-US" sz="1000"/>
          </a:p>
        </p:txBody>
      </p:sp>
      <p:grpSp>
        <p:nvGrpSpPr>
          <p:cNvPr id="8195" name="Group 27"/>
          <p:cNvGrpSpPr>
            <a:grpSpLocks/>
          </p:cNvGrpSpPr>
          <p:nvPr/>
        </p:nvGrpSpPr>
        <p:grpSpPr bwMode="auto">
          <a:xfrm>
            <a:off x="381000" y="609600"/>
            <a:ext cx="8534400" cy="4114800"/>
            <a:chOff x="381000" y="609600"/>
            <a:chExt cx="8534400" cy="4143375"/>
          </a:xfrm>
        </p:grpSpPr>
        <p:pic>
          <p:nvPicPr>
            <p:cNvPr id="8208" name="Picture 2" descr="Document (31)"/>
            <p:cNvPicPr>
              <a:picLocks noChangeAspect="1" noChangeArrowheads="1"/>
            </p:cNvPicPr>
            <p:nvPr/>
          </p:nvPicPr>
          <p:blipFill>
            <a:blip r:embed="rId3" cstate="print"/>
            <a:srcRect l="9161" t="12297" b="30667"/>
            <a:stretch>
              <a:fillRect/>
            </a:stretch>
          </p:blipFill>
          <p:spPr bwMode="auto">
            <a:xfrm>
              <a:off x="381000" y="609600"/>
              <a:ext cx="8534400" cy="4143375"/>
            </a:xfrm>
            <a:prstGeom prst="rect">
              <a:avLst/>
            </a:prstGeom>
            <a:noFill/>
            <a:ln w="9525">
              <a:noFill/>
              <a:miter lim="800000"/>
              <a:headEnd/>
              <a:tailEnd/>
            </a:ln>
          </p:spPr>
        </p:pic>
        <p:grpSp>
          <p:nvGrpSpPr>
            <p:cNvPr id="8209" name="Group 26"/>
            <p:cNvGrpSpPr>
              <a:grpSpLocks/>
            </p:cNvGrpSpPr>
            <p:nvPr/>
          </p:nvGrpSpPr>
          <p:grpSpPr bwMode="auto">
            <a:xfrm>
              <a:off x="609600" y="1060450"/>
              <a:ext cx="7915275" cy="3365500"/>
              <a:chOff x="609600" y="1060450"/>
              <a:chExt cx="7915275" cy="3365500"/>
            </a:xfrm>
          </p:grpSpPr>
          <p:sp>
            <p:nvSpPr>
              <p:cNvPr id="8210" name="Text Box 4"/>
              <p:cNvSpPr txBox="1">
                <a:spLocks noChangeArrowheads="1"/>
              </p:cNvSpPr>
              <p:nvPr/>
            </p:nvSpPr>
            <p:spPr bwMode="auto">
              <a:xfrm>
                <a:off x="609600" y="3575050"/>
                <a:ext cx="295275" cy="311150"/>
              </a:xfrm>
              <a:prstGeom prst="rect">
                <a:avLst/>
              </a:prstGeom>
              <a:solidFill>
                <a:srgbClr val="FFFFFF"/>
              </a:solidFill>
              <a:ln w="9525">
                <a:solidFill>
                  <a:srgbClr val="FFFFFF"/>
                </a:solidFill>
                <a:miter lim="800000"/>
                <a:headEnd/>
                <a:tailEnd/>
              </a:ln>
            </p:spPr>
            <p:txBody>
              <a:bodyPr>
                <a:spAutoFit/>
              </a:bodyPr>
              <a:lstStyle/>
              <a:p>
                <a:r>
                  <a:rPr lang="en-US" sz="1400" b="1">
                    <a:cs typeface="Times New Roman" pitchFamily="18" charset="0"/>
                  </a:rPr>
                  <a:t>A</a:t>
                </a:r>
                <a:endParaRPr lang="en-US"/>
              </a:p>
            </p:txBody>
          </p:sp>
          <p:sp>
            <p:nvSpPr>
              <p:cNvPr id="8211" name="Text Box 5"/>
              <p:cNvSpPr txBox="1">
                <a:spLocks noChangeArrowheads="1"/>
              </p:cNvSpPr>
              <p:nvPr/>
            </p:nvSpPr>
            <p:spPr bwMode="auto">
              <a:xfrm>
                <a:off x="1828800" y="2432050"/>
                <a:ext cx="295275" cy="311150"/>
              </a:xfrm>
              <a:prstGeom prst="rect">
                <a:avLst/>
              </a:prstGeom>
              <a:solidFill>
                <a:srgbClr val="FFFFFF"/>
              </a:solidFill>
              <a:ln w="9525">
                <a:solidFill>
                  <a:srgbClr val="FFFFFF"/>
                </a:solidFill>
                <a:miter lim="800000"/>
                <a:headEnd/>
                <a:tailEnd/>
              </a:ln>
            </p:spPr>
            <p:txBody>
              <a:bodyPr>
                <a:spAutoFit/>
              </a:bodyPr>
              <a:lstStyle/>
              <a:p>
                <a:r>
                  <a:rPr lang="en-US" sz="1400" b="1">
                    <a:cs typeface="Times New Roman" pitchFamily="18" charset="0"/>
                  </a:rPr>
                  <a:t>B</a:t>
                </a:r>
                <a:endParaRPr lang="en-US"/>
              </a:p>
            </p:txBody>
          </p:sp>
          <p:sp>
            <p:nvSpPr>
              <p:cNvPr id="8212" name="Text Box 6"/>
              <p:cNvSpPr txBox="1">
                <a:spLocks noChangeArrowheads="1"/>
              </p:cNvSpPr>
              <p:nvPr/>
            </p:nvSpPr>
            <p:spPr bwMode="auto">
              <a:xfrm>
                <a:off x="4419600" y="1447800"/>
                <a:ext cx="295275" cy="311150"/>
              </a:xfrm>
              <a:prstGeom prst="rect">
                <a:avLst/>
              </a:prstGeom>
              <a:solidFill>
                <a:srgbClr val="FFFFFF"/>
              </a:solidFill>
              <a:ln w="9525">
                <a:solidFill>
                  <a:srgbClr val="FFFFFF"/>
                </a:solidFill>
                <a:miter lim="800000"/>
                <a:headEnd/>
                <a:tailEnd/>
              </a:ln>
            </p:spPr>
            <p:txBody>
              <a:bodyPr>
                <a:spAutoFit/>
              </a:bodyPr>
              <a:lstStyle/>
              <a:p>
                <a:r>
                  <a:rPr lang="en-US" sz="1400" b="1">
                    <a:cs typeface="Times New Roman" pitchFamily="18" charset="0"/>
                  </a:rPr>
                  <a:t>B</a:t>
                </a:r>
                <a:endParaRPr lang="en-US"/>
              </a:p>
            </p:txBody>
          </p:sp>
          <p:sp>
            <p:nvSpPr>
              <p:cNvPr id="8213" name="Text Box 7"/>
              <p:cNvSpPr txBox="1">
                <a:spLocks noChangeArrowheads="1"/>
              </p:cNvSpPr>
              <p:nvPr/>
            </p:nvSpPr>
            <p:spPr bwMode="auto">
              <a:xfrm>
                <a:off x="7391400" y="1060450"/>
                <a:ext cx="295275" cy="311150"/>
              </a:xfrm>
              <a:prstGeom prst="rect">
                <a:avLst/>
              </a:prstGeom>
              <a:solidFill>
                <a:srgbClr val="FFFFFF"/>
              </a:solidFill>
              <a:ln w="9525">
                <a:solidFill>
                  <a:srgbClr val="FFFFFF"/>
                </a:solidFill>
                <a:miter lim="800000"/>
                <a:headEnd/>
                <a:tailEnd/>
              </a:ln>
            </p:spPr>
            <p:txBody>
              <a:bodyPr>
                <a:spAutoFit/>
              </a:bodyPr>
              <a:lstStyle/>
              <a:p>
                <a:r>
                  <a:rPr lang="en-US" sz="1400" b="1">
                    <a:cs typeface="Times New Roman" pitchFamily="18" charset="0"/>
                  </a:rPr>
                  <a:t>B</a:t>
                </a:r>
                <a:endParaRPr lang="en-US"/>
              </a:p>
            </p:txBody>
          </p:sp>
          <p:sp>
            <p:nvSpPr>
              <p:cNvPr id="8214" name="Text Box 8"/>
              <p:cNvSpPr txBox="1">
                <a:spLocks noChangeArrowheads="1"/>
              </p:cNvSpPr>
              <p:nvPr/>
            </p:nvSpPr>
            <p:spPr bwMode="auto">
              <a:xfrm>
                <a:off x="6096000" y="2133600"/>
                <a:ext cx="295275" cy="311150"/>
              </a:xfrm>
              <a:prstGeom prst="rect">
                <a:avLst/>
              </a:prstGeom>
              <a:solidFill>
                <a:srgbClr val="FFFFFF"/>
              </a:solidFill>
              <a:ln w="9525">
                <a:solidFill>
                  <a:srgbClr val="000000"/>
                </a:solidFill>
                <a:miter lim="800000"/>
                <a:headEnd/>
                <a:tailEnd/>
              </a:ln>
            </p:spPr>
            <p:txBody>
              <a:bodyPr>
                <a:spAutoFit/>
              </a:bodyPr>
              <a:lstStyle/>
              <a:p>
                <a:r>
                  <a:rPr lang="en-US" sz="1400" b="1">
                    <a:cs typeface="Times New Roman" pitchFamily="18" charset="0"/>
                  </a:rPr>
                  <a:t>C</a:t>
                </a:r>
                <a:endParaRPr lang="en-US"/>
              </a:p>
            </p:txBody>
          </p:sp>
          <p:sp>
            <p:nvSpPr>
              <p:cNvPr id="8215" name="Text Box 9"/>
              <p:cNvSpPr txBox="1">
                <a:spLocks noChangeArrowheads="1"/>
              </p:cNvSpPr>
              <p:nvPr/>
            </p:nvSpPr>
            <p:spPr bwMode="auto">
              <a:xfrm>
                <a:off x="3657600" y="3048000"/>
                <a:ext cx="295275" cy="311150"/>
              </a:xfrm>
              <a:prstGeom prst="rect">
                <a:avLst/>
              </a:prstGeom>
              <a:solidFill>
                <a:srgbClr val="FFFFFF"/>
              </a:solidFill>
              <a:ln w="9525">
                <a:solidFill>
                  <a:srgbClr val="000000"/>
                </a:solidFill>
                <a:miter lim="800000"/>
                <a:headEnd/>
                <a:tailEnd/>
              </a:ln>
            </p:spPr>
            <p:txBody>
              <a:bodyPr>
                <a:spAutoFit/>
              </a:bodyPr>
              <a:lstStyle/>
              <a:p>
                <a:r>
                  <a:rPr lang="en-US" sz="1400" b="1">
                    <a:cs typeface="Times New Roman" pitchFamily="18" charset="0"/>
                  </a:rPr>
                  <a:t>D</a:t>
                </a:r>
                <a:endParaRPr lang="en-US"/>
              </a:p>
            </p:txBody>
          </p:sp>
          <p:sp>
            <p:nvSpPr>
              <p:cNvPr id="8216" name="Text Box 10"/>
              <p:cNvSpPr txBox="1">
                <a:spLocks noChangeArrowheads="1"/>
              </p:cNvSpPr>
              <p:nvPr/>
            </p:nvSpPr>
            <p:spPr bwMode="auto">
              <a:xfrm>
                <a:off x="8229600" y="1828800"/>
                <a:ext cx="295275" cy="311150"/>
              </a:xfrm>
              <a:prstGeom prst="rect">
                <a:avLst/>
              </a:prstGeom>
              <a:solidFill>
                <a:srgbClr val="FFFFFF"/>
              </a:solidFill>
              <a:ln w="9525">
                <a:solidFill>
                  <a:srgbClr val="FFFFFF"/>
                </a:solidFill>
                <a:miter lim="800000"/>
                <a:headEnd/>
                <a:tailEnd/>
              </a:ln>
            </p:spPr>
            <p:txBody>
              <a:bodyPr>
                <a:spAutoFit/>
              </a:bodyPr>
              <a:lstStyle/>
              <a:p>
                <a:r>
                  <a:rPr lang="en-US" sz="1400" b="1">
                    <a:cs typeface="Times New Roman" pitchFamily="18" charset="0"/>
                  </a:rPr>
                  <a:t>G</a:t>
                </a:r>
                <a:endParaRPr lang="en-US"/>
              </a:p>
            </p:txBody>
          </p:sp>
          <p:sp>
            <p:nvSpPr>
              <p:cNvPr id="8217" name="Text Box 11"/>
              <p:cNvSpPr txBox="1">
                <a:spLocks noChangeArrowheads="1"/>
              </p:cNvSpPr>
              <p:nvPr/>
            </p:nvSpPr>
            <p:spPr bwMode="auto">
              <a:xfrm>
                <a:off x="6105525" y="3352800"/>
                <a:ext cx="295275" cy="311150"/>
              </a:xfrm>
              <a:prstGeom prst="rect">
                <a:avLst/>
              </a:prstGeom>
              <a:solidFill>
                <a:srgbClr val="FFFFFF"/>
              </a:solidFill>
              <a:ln w="9525">
                <a:solidFill>
                  <a:srgbClr val="000000"/>
                </a:solidFill>
                <a:miter lim="800000"/>
                <a:headEnd/>
                <a:tailEnd/>
              </a:ln>
            </p:spPr>
            <p:txBody>
              <a:bodyPr>
                <a:spAutoFit/>
              </a:bodyPr>
              <a:lstStyle/>
              <a:p>
                <a:r>
                  <a:rPr lang="en-US" sz="1400" b="1">
                    <a:cs typeface="Times New Roman" pitchFamily="18" charset="0"/>
                  </a:rPr>
                  <a:t>F</a:t>
                </a:r>
                <a:endParaRPr lang="en-US"/>
              </a:p>
            </p:txBody>
          </p:sp>
          <p:sp>
            <p:nvSpPr>
              <p:cNvPr id="8218" name="Text Box 12"/>
              <p:cNvSpPr txBox="1">
                <a:spLocks noChangeArrowheads="1"/>
              </p:cNvSpPr>
              <p:nvPr/>
            </p:nvSpPr>
            <p:spPr bwMode="auto">
              <a:xfrm>
                <a:off x="2362200" y="3886200"/>
                <a:ext cx="295275" cy="311150"/>
              </a:xfrm>
              <a:prstGeom prst="rect">
                <a:avLst/>
              </a:prstGeom>
              <a:solidFill>
                <a:srgbClr val="FFFFFF"/>
              </a:solidFill>
              <a:ln w="9525">
                <a:solidFill>
                  <a:srgbClr val="000000"/>
                </a:solidFill>
                <a:miter lim="800000"/>
                <a:headEnd/>
                <a:tailEnd/>
              </a:ln>
            </p:spPr>
            <p:txBody>
              <a:bodyPr>
                <a:spAutoFit/>
              </a:bodyPr>
              <a:lstStyle/>
              <a:p>
                <a:r>
                  <a:rPr lang="en-US" sz="1400" b="1">
                    <a:cs typeface="Times New Roman" pitchFamily="18" charset="0"/>
                  </a:rPr>
                  <a:t>F</a:t>
                </a:r>
                <a:endParaRPr lang="en-US"/>
              </a:p>
            </p:txBody>
          </p:sp>
          <p:sp>
            <p:nvSpPr>
              <p:cNvPr id="8219" name="Text Box 15"/>
              <p:cNvSpPr txBox="1">
                <a:spLocks noChangeArrowheads="1"/>
              </p:cNvSpPr>
              <p:nvPr/>
            </p:nvSpPr>
            <p:spPr bwMode="auto">
              <a:xfrm>
                <a:off x="1905000" y="4114800"/>
                <a:ext cx="295275" cy="311150"/>
              </a:xfrm>
              <a:prstGeom prst="rect">
                <a:avLst/>
              </a:prstGeom>
              <a:solidFill>
                <a:srgbClr val="FFFFFF"/>
              </a:solidFill>
              <a:ln w="9525">
                <a:solidFill>
                  <a:srgbClr val="000000"/>
                </a:solidFill>
                <a:miter lim="800000"/>
                <a:headEnd/>
                <a:tailEnd/>
              </a:ln>
            </p:spPr>
            <p:txBody>
              <a:bodyPr>
                <a:spAutoFit/>
              </a:bodyPr>
              <a:lstStyle/>
              <a:p>
                <a:r>
                  <a:rPr lang="en-US" sz="1400" b="1">
                    <a:cs typeface="Times New Roman" pitchFamily="18" charset="0"/>
                  </a:rPr>
                  <a:t>E</a:t>
                </a:r>
                <a:endParaRPr lang="en-US"/>
              </a:p>
            </p:txBody>
          </p:sp>
          <p:sp>
            <p:nvSpPr>
              <p:cNvPr id="8220" name="Text Box 14"/>
              <p:cNvSpPr txBox="1">
                <a:spLocks noChangeArrowheads="1"/>
              </p:cNvSpPr>
              <p:nvPr/>
            </p:nvSpPr>
            <p:spPr bwMode="auto">
              <a:xfrm>
                <a:off x="4724400" y="1981200"/>
                <a:ext cx="295275" cy="311150"/>
              </a:xfrm>
              <a:prstGeom prst="rect">
                <a:avLst/>
              </a:prstGeom>
              <a:solidFill>
                <a:srgbClr val="FFFFFF"/>
              </a:solidFill>
              <a:ln w="9525">
                <a:solidFill>
                  <a:srgbClr val="000000"/>
                </a:solidFill>
                <a:miter lim="800000"/>
                <a:headEnd/>
                <a:tailEnd/>
              </a:ln>
            </p:spPr>
            <p:txBody>
              <a:bodyPr>
                <a:spAutoFit/>
              </a:bodyPr>
              <a:lstStyle/>
              <a:p>
                <a:r>
                  <a:rPr lang="en-US" sz="1400" b="1">
                    <a:cs typeface="Times New Roman" pitchFamily="18" charset="0"/>
                  </a:rPr>
                  <a:t>H</a:t>
                </a:r>
                <a:endParaRPr lang="en-US"/>
              </a:p>
            </p:txBody>
          </p:sp>
          <p:sp>
            <p:nvSpPr>
              <p:cNvPr id="8221" name="Text Box 13"/>
              <p:cNvSpPr txBox="1">
                <a:spLocks noChangeArrowheads="1"/>
              </p:cNvSpPr>
              <p:nvPr/>
            </p:nvSpPr>
            <p:spPr bwMode="auto">
              <a:xfrm>
                <a:off x="6477000" y="1447800"/>
                <a:ext cx="295275" cy="311150"/>
              </a:xfrm>
              <a:prstGeom prst="rect">
                <a:avLst/>
              </a:prstGeom>
              <a:solidFill>
                <a:srgbClr val="FFFFFF"/>
              </a:solidFill>
              <a:ln w="9525">
                <a:solidFill>
                  <a:srgbClr val="000000"/>
                </a:solidFill>
                <a:miter lim="800000"/>
                <a:headEnd/>
                <a:tailEnd/>
              </a:ln>
            </p:spPr>
            <p:txBody>
              <a:bodyPr>
                <a:spAutoFit/>
              </a:bodyPr>
              <a:lstStyle/>
              <a:p>
                <a:r>
                  <a:rPr lang="en-US" sz="1400" b="1">
                    <a:cs typeface="Times New Roman" pitchFamily="18" charset="0"/>
                  </a:rPr>
                  <a:t>I</a:t>
                </a:r>
                <a:endParaRPr lang="en-US"/>
              </a:p>
            </p:txBody>
          </p:sp>
          <p:sp>
            <p:nvSpPr>
              <p:cNvPr id="8222" name="Text Box 16"/>
              <p:cNvSpPr txBox="1">
                <a:spLocks noChangeArrowheads="1"/>
              </p:cNvSpPr>
              <p:nvPr/>
            </p:nvSpPr>
            <p:spPr bwMode="auto">
              <a:xfrm>
                <a:off x="1828800" y="3886200"/>
                <a:ext cx="233363" cy="244475"/>
              </a:xfrm>
              <a:prstGeom prst="rect">
                <a:avLst/>
              </a:prstGeom>
              <a:solidFill>
                <a:srgbClr val="FFFFFF"/>
              </a:solidFill>
              <a:ln w="9525">
                <a:solidFill>
                  <a:srgbClr val="000000"/>
                </a:solidFill>
                <a:miter lim="800000"/>
                <a:headEnd/>
                <a:tailEnd/>
              </a:ln>
            </p:spPr>
            <p:txBody>
              <a:bodyPr>
                <a:spAutoFit/>
              </a:bodyPr>
              <a:lstStyle/>
              <a:p>
                <a:r>
                  <a:rPr lang="en-US" sz="1000" b="1">
                    <a:solidFill>
                      <a:srgbClr val="FF0000"/>
                    </a:solidFill>
                    <a:cs typeface="Times New Roman" pitchFamily="18" charset="0"/>
                  </a:rPr>
                  <a:t>1</a:t>
                </a:r>
                <a:endParaRPr lang="en-US"/>
              </a:p>
            </p:txBody>
          </p:sp>
          <p:sp>
            <p:nvSpPr>
              <p:cNvPr id="8223" name="Text Box 22"/>
              <p:cNvSpPr txBox="1">
                <a:spLocks noChangeArrowheads="1"/>
              </p:cNvSpPr>
              <p:nvPr/>
            </p:nvSpPr>
            <p:spPr bwMode="auto">
              <a:xfrm>
                <a:off x="2209800" y="3581400"/>
                <a:ext cx="234950" cy="234950"/>
              </a:xfrm>
              <a:prstGeom prst="rect">
                <a:avLst/>
              </a:prstGeom>
              <a:solidFill>
                <a:srgbClr val="FFFFFF"/>
              </a:solidFill>
              <a:ln w="9525">
                <a:solidFill>
                  <a:srgbClr val="000000"/>
                </a:solidFill>
                <a:miter lim="800000"/>
                <a:headEnd/>
                <a:tailEnd/>
              </a:ln>
            </p:spPr>
            <p:txBody>
              <a:bodyPr/>
              <a:lstStyle/>
              <a:p>
                <a:r>
                  <a:rPr lang="en-US" sz="1000" b="1">
                    <a:solidFill>
                      <a:srgbClr val="FF0000"/>
                    </a:solidFill>
                    <a:cs typeface="Times New Roman" pitchFamily="18" charset="0"/>
                  </a:rPr>
                  <a:t>2</a:t>
                </a:r>
                <a:endParaRPr lang="en-US"/>
              </a:p>
            </p:txBody>
          </p:sp>
          <p:sp>
            <p:nvSpPr>
              <p:cNvPr id="8224" name="Text Box 17"/>
              <p:cNvSpPr txBox="1">
                <a:spLocks noChangeArrowheads="1"/>
              </p:cNvSpPr>
              <p:nvPr/>
            </p:nvSpPr>
            <p:spPr bwMode="auto">
              <a:xfrm>
                <a:off x="5638800" y="3790950"/>
                <a:ext cx="227013" cy="244475"/>
              </a:xfrm>
              <a:prstGeom prst="rect">
                <a:avLst/>
              </a:prstGeom>
              <a:solidFill>
                <a:srgbClr val="FFFFFF"/>
              </a:solidFill>
              <a:ln w="9525">
                <a:solidFill>
                  <a:srgbClr val="000000"/>
                </a:solidFill>
                <a:miter lim="800000"/>
                <a:headEnd/>
                <a:tailEnd/>
              </a:ln>
            </p:spPr>
            <p:txBody>
              <a:bodyPr>
                <a:spAutoFit/>
              </a:bodyPr>
              <a:lstStyle/>
              <a:p>
                <a:r>
                  <a:rPr lang="en-US" sz="1000" b="1">
                    <a:solidFill>
                      <a:srgbClr val="FF0000"/>
                    </a:solidFill>
                    <a:cs typeface="Times New Roman" pitchFamily="18" charset="0"/>
                  </a:rPr>
                  <a:t>3</a:t>
                </a:r>
                <a:endParaRPr lang="en-US"/>
              </a:p>
            </p:txBody>
          </p:sp>
          <p:sp>
            <p:nvSpPr>
              <p:cNvPr id="8225" name="Text Box 18"/>
              <p:cNvSpPr txBox="1">
                <a:spLocks noChangeArrowheads="1"/>
              </p:cNvSpPr>
              <p:nvPr/>
            </p:nvSpPr>
            <p:spPr bwMode="auto">
              <a:xfrm>
                <a:off x="5373624" y="4002024"/>
                <a:ext cx="287338" cy="230187"/>
              </a:xfrm>
              <a:prstGeom prst="rect">
                <a:avLst/>
              </a:prstGeom>
              <a:solidFill>
                <a:srgbClr val="FFFFFF"/>
              </a:solidFill>
              <a:ln w="9525">
                <a:solidFill>
                  <a:srgbClr val="000000"/>
                </a:solidFill>
                <a:miter lim="800000"/>
                <a:headEnd/>
                <a:tailEnd/>
              </a:ln>
            </p:spPr>
            <p:txBody>
              <a:bodyPr/>
              <a:lstStyle/>
              <a:p>
                <a:r>
                  <a:rPr lang="en-US" sz="1000" b="1">
                    <a:solidFill>
                      <a:srgbClr val="FF0000"/>
                    </a:solidFill>
                    <a:cs typeface="Times New Roman" pitchFamily="18" charset="0"/>
                  </a:rPr>
                  <a:t>4</a:t>
                </a:r>
                <a:endParaRPr lang="en-US"/>
              </a:p>
            </p:txBody>
          </p:sp>
          <p:sp>
            <p:nvSpPr>
              <p:cNvPr id="8226" name="Text Box 23"/>
              <p:cNvSpPr txBox="1">
                <a:spLocks noChangeArrowheads="1"/>
              </p:cNvSpPr>
              <p:nvPr/>
            </p:nvSpPr>
            <p:spPr bwMode="auto">
              <a:xfrm>
                <a:off x="4419600" y="3581400"/>
                <a:ext cx="211137" cy="244475"/>
              </a:xfrm>
              <a:prstGeom prst="rect">
                <a:avLst/>
              </a:prstGeom>
              <a:solidFill>
                <a:srgbClr val="FFFFFF"/>
              </a:solidFill>
              <a:ln w="9525">
                <a:solidFill>
                  <a:srgbClr val="000000"/>
                </a:solidFill>
                <a:miter lim="800000"/>
                <a:headEnd/>
                <a:tailEnd/>
              </a:ln>
            </p:spPr>
            <p:txBody>
              <a:bodyPr>
                <a:spAutoFit/>
              </a:bodyPr>
              <a:lstStyle/>
              <a:p>
                <a:r>
                  <a:rPr lang="en-US" sz="1000" b="1">
                    <a:solidFill>
                      <a:srgbClr val="FF0000"/>
                    </a:solidFill>
                    <a:cs typeface="Times New Roman" pitchFamily="18" charset="0"/>
                  </a:rPr>
                  <a:t>5</a:t>
                </a:r>
                <a:endParaRPr lang="en-US"/>
              </a:p>
            </p:txBody>
          </p:sp>
          <p:sp>
            <p:nvSpPr>
              <p:cNvPr id="8227" name="Text Box 19"/>
              <p:cNvSpPr txBox="1">
                <a:spLocks noChangeArrowheads="1"/>
              </p:cNvSpPr>
              <p:nvPr/>
            </p:nvSpPr>
            <p:spPr bwMode="auto">
              <a:xfrm>
                <a:off x="4352925" y="3043237"/>
                <a:ext cx="280987" cy="244475"/>
              </a:xfrm>
              <a:prstGeom prst="rect">
                <a:avLst/>
              </a:prstGeom>
              <a:solidFill>
                <a:srgbClr val="FFFFFF"/>
              </a:solidFill>
              <a:ln w="9525">
                <a:solidFill>
                  <a:srgbClr val="000000"/>
                </a:solidFill>
                <a:miter lim="800000"/>
                <a:headEnd/>
                <a:tailEnd/>
              </a:ln>
            </p:spPr>
            <p:txBody>
              <a:bodyPr>
                <a:spAutoFit/>
              </a:bodyPr>
              <a:lstStyle/>
              <a:p>
                <a:r>
                  <a:rPr lang="en-US" sz="1000" b="1">
                    <a:solidFill>
                      <a:srgbClr val="FF0000"/>
                    </a:solidFill>
                    <a:cs typeface="Times New Roman" pitchFamily="18" charset="0"/>
                  </a:rPr>
                  <a:t>6</a:t>
                </a:r>
                <a:endParaRPr lang="en-US"/>
              </a:p>
            </p:txBody>
          </p:sp>
          <p:sp>
            <p:nvSpPr>
              <p:cNvPr id="8228" name="Text Box 20"/>
              <p:cNvSpPr txBox="1">
                <a:spLocks noChangeArrowheads="1"/>
              </p:cNvSpPr>
              <p:nvPr/>
            </p:nvSpPr>
            <p:spPr bwMode="auto">
              <a:xfrm>
                <a:off x="3886200" y="2590800"/>
                <a:ext cx="223838" cy="244475"/>
              </a:xfrm>
              <a:prstGeom prst="rect">
                <a:avLst/>
              </a:prstGeom>
              <a:solidFill>
                <a:srgbClr val="FFFFFF"/>
              </a:solidFill>
              <a:ln w="9525">
                <a:solidFill>
                  <a:srgbClr val="000000"/>
                </a:solidFill>
                <a:miter lim="800000"/>
                <a:headEnd/>
                <a:tailEnd/>
              </a:ln>
            </p:spPr>
            <p:txBody>
              <a:bodyPr>
                <a:spAutoFit/>
              </a:bodyPr>
              <a:lstStyle/>
              <a:p>
                <a:r>
                  <a:rPr lang="en-US" sz="1000" b="1">
                    <a:solidFill>
                      <a:srgbClr val="FF0000"/>
                    </a:solidFill>
                    <a:cs typeface="Times New Roman" pitchFamily="18" charset="0"/>
                  </a:rPr>
                  <a:t>7</a:t>
                </a:r>
                <a:endParaRPr lang="en-US"/>
              </a:p>
            </p:txBody>
          </p:sp>
          <p:sp>
            <p:nvSpPr>
              <p:cNvPr id="8229" name="Text Box 21"/>
              <p:cNvSpPr txBox="1">
                <a:spLocks noChangeArrowheads="1"/>
              </p:cNvSpPr>
              <p:nvPr/>
            </p:nvSpPr>
            <p:spPr bwMode="auto">
              <a:xfrm>
                <a:off x="6934200" y="2209800"/>
                <a:ext cx="231775" cy="241300"/>
              </a:xfrm>
              <a:prstGeom prst="rect">
                <a:avLst/>
              </a:prstGeom>
              <a:solidFill>
                <a:srgbClr val="FFFFFF"/>
              </a:solidFill>
              <a:ln w="9525">
                <a:solidFill>
                  <a:srgbClr val="000000"/>
                </a:solidFill>
                <a:miter lim="800000"/>
                <a:headEnd/>
                <a:tailEnd/>
              </a:ln>
            </p:spPr>
            <p:txBody>
              <a:bodyPr/>
              <a:lstStyle/>
              <a:p>
                <a:r>
                  <a:rPr lang="en-US" sz="1000" b="1">
                    <a:solidFill>
                      <a:srgbClr val="FF0000"/>
                    </a:solidFill>
                    <a:cs typeface="Times New Roman" pitchFamily="18" charset="0"/>
                  </a:rPr>
                  <a:t>8</a:t>
                </a:r>
                <a:endParaRPr lang="en-US"/>
              </a:p>
            </p:txBody>
          </p:sp>
        </p:grpSp>
      </p:grpSp>
      <p:sp>
        <p:nvSpPr>
          <p:cNvPr id="8196" name="Rectangle 24"/>
          <p:cNvSpPr>
            <a:spLocks noChangeArrowheads="1"/>
          </p:cNvSpPr>
          <p:nvPr/>
        </p:nvSpPr>
        <p:spPr bwMode="auto">
          <a:xfrm>
            <a:off x="0" y="0"/>
            <a:ext cx="4724400" cy="457200"/>
          </a:xfrm>
          <a:prstGeom prst="rect">
            <a:avLst/>
          </a:prstGeom>
          <a:noFill/>
          <a:ln w="9525">
            <a:noFill/>
            <a:miter lim="800000"/>
            <a:headEnd/>
            <a:tailEnd/>
          </a:ln>
        </p:spPr>
        <p:txBody>
          <a:bodyPr wrap="square" anchor="ctr">
            <a:spAutoFit/>
          </a:bodyPr>
          <a:lstStyle/>
          <a:p>
            <a:endParaRPr lang="en-US"/>
          </a:p>
        </p:txBody>
      </p:sp>
      <p:sp>
        <p:nvSpPr>
          <p:cNvPr id="8197" name="Rectangle 47"/>
          <p:cNvSpPr>
            <a:spLocks noChangeArrowheads="1"/>
          </p:cNvSpPr>
          <p:nvPr/>
        </p:nvSpPr>
        <p:spPr bwMode="auto">
          <a:xfrm>
            <a:off x="152400" y="152400"/>
            <a:ext cx="3048000" cy="400050"/>
          </a:xfrm>
          <a:prstGeom prst="rect">
            <a:avLst/>
          </a:prstGeom>
          <a:noFill/>
          <a:ln w="9525">
            <a:noFill/>
            <a:miter lim="800000"/>
            <a:headEnd/>
            <a:tailEnd/>
          </a:ln>
        </p:spPr>
        <p:txBody>
          <a:bodyPr anchor="ctr">
            <a:spAutoFit/>
          </a:bodyPr>
          <a:lstStyle/>
          <a:p>
            <a:pPr eaLnBrk="0" hangingPunct="0"/>
            <a:r>
              <a:rPr lang="en-US" sz="2000" b="1">
                <a:cs typeface="Times New Roman" pitchFamily="18" charset="0"/>
              </a:rPr>
              <a:t>Kentucky Watersheds</a:t>
            </a:r>
            <a:endParaRPr lang="en-US"/>
          </a:p>
        </p:txBody>
      </p:sp>
      <p:sp>
        <p:nvSpPr>
          <p:cNvPr id="8198" name="Text Box 1"/>
          <p:cNvSpPr txBox="1">
            <a:spLocks noChangeArrowheads="1"/>
          </p:cNvSpPr>
          <p:nvPr/>
        </p:nvSpPr>
        <p:spPr bwMode="auto">
          <a:xfrm>
            <a:off x="228600" y="609600"/>
            <a:ext cx="3733800" cy="1354138"/>
          </a:xfrm>
          <a:prstGeom prst="rect">
            <a:avLst/>
          </a:prstGeom>
          <a:solidFill>
            <a:srgbClr val="FFFFFF"/>
          </a:solidFill>
          <a:ln w="9525">
            <a:solidFill>
              <a:srgbClr val="000000"/>
            </a:solidFill>
            <a:miter lim="800000"/>
            <a:headEnd/>
            <a:tailEnd/>
          </a:ln>
        </p:spPr>
        <p:txBody>
          <a:bodyPr>
            <a:spAutoFit/>
          </a:bodyPr>
          <a:lstStyle/>
          <a:p>
            <a:r>
              <a:rPr lang="en-US" b="1">
                <a:cs typeface="Times New Roman" pitchFamily="18" charset="0"/>
              </a:rPr>
              <a:t>Lakes</a:t>
            </a:r>
            <a:endParaRPr lang="en-US" sz="1100"/>
          </a:p>
          <a:p>
            <a:pPr eaLnBrk="0" hangingPunct="0"/>
            <a:r>
              <a:rPr lang="en-US" sz="1600">
                <a:cs typeface="Times New Roman" pitchFamily="18" charset="0"/>
              </a:rPr>
              <a:t>1) Kentucky	2) Barkley</a:t>
            </a:r>
            <a:endParaRPr lang="en-US" sz="1100"/>
          </a:p>
          <a:p>
            <a:pPr eaLnBrk="0" hangingPunct="0"/>
            <a:r>
              <a:rPr lang="en-US" sz="1600">
                <a:cs typeface="Times New Roman" pitchFamily="18" charset="0"/>
              </a:rPr>
              <a:t>3) Cumberland	4) Dale Hollow</a:t>
            </a:r>
            <a:endParaRPr lang="en-US" sz="1100"/>
          </a:p>
          <a:p>
            <a:pPr eaLnBrk="0" hangingPunct="0"/>
            <a:r>
              <a:rPr lang="en-US" sz="1600">
                <a:cs typeface="Times New Roman" pitchFamily="18" charset="0"/>
              </a:rPr>
              <a:t>5) Barren River	6) Nolin River</a:t>
            </a:r>
            <a:endParaRPr lang="en-US" sz="1100"/>
          </a:p>
          <a:p>
            <a:pPr eaLnBrk="0" hangingPunct="0"/>
            <a:r>
              <a:rPr lang="en-US" sz="1600">
                <a:cs typeface="Times New Roman" pitchFamily="18" charset="0"/>
              </a:rPr>
              <a:t>7) Rough River	8) Cave Run</a:t>
            </a:r>
            <a:endParaRPr lang="en-US" sz="2400"/>
          </a:p>
        </p:txBody>
      </p:sp>
      <p:sp>
        <p:nvSpPr>
          <p:cNvPr id="29" name="Text Box 3"/>
          <p:cNvSpPr txBox="1">
            <a:spLocks noChangeArrowheads="1"/>
          </p:cNvSpPr>
          <p:nvPr/>
        </p:nvSpPr>
        <p:spPr bwMode="auto">
          <a:xfrm>
            <a:off x="457200" y="5181600"/>
            <a:ext cx="1752600" cy="338138"/>
          </a:xfrm>
          <a:prstGeom prst="rect">
            <a:avLst/>
          </a:prstGeom>
          <a:solidFill>
            <a:srgbClr val="FFFFFF"/>
          </a:solidFill>
          <a:ln w="9525">
            <a:solidFill>
              <a:srgbClr val="000000"/>
            </a:solidFill>
            <a:miter lim="800000"/>
            <a:headEnd/>
            <a:tailEnd/>
          </a:ln>
        </p:spPr>
        <p:txBody>
          <a:bodyPr>
            <a:spAutoFit/>
          </a:bodyPr>
          <a:lstStyle/>
          <a:p>
            <a:pPr>
              <a:defRPr/>
            </a:pPr>
            <a:r>
              <a:rPr lang="en-US" sz="1600" b="1" dirty="0">
                <a:latin typeface="Arial" pitchFamily="34" charset="0"/>
                <a:ea typeface="Times New Roman" pitchFamily="18" charset="0"/>
              </a:rPr>
              <a:t>A) Mississippi</a:t>
            </a:r>
            <a:endParaRPr lang="en-US" sz="1050" dirty="0">
              <a:latin typeface="Arial" pitchFamily="34" charset="0"/>
            </a:endParaRPr>
          </a:p>
        </p:txBody>
      </p:sp>
      <p:sp>
        <p:nvSpPr>
          <p:cNvPr id="30" name="Text Box 3"/>
          <p:cNvSpPr txBox="1">
            <a:spLocks noChangeArrowheads="1"/>
          </p:cNvSpPr>
          <p:nvPr/>
        </p:nvSpPr>
        <p:spPr bwMode="auto">
          <a:xfrm>
            <a:off x="2743200" y="5181600"/>
            <a:ext cx="1752600" cy="338138"/>
          </a:xfrm>
          <a:prstGeom prst="rect">
            <a:avLst/>
          </a:prstGeom>
          <a:solidFill>
            <a:srgbClr val="FFFFFF"/>
          </a:solidFill>
          <a:ln w="9525">
            <a:solidFill>
              <a:srgbClr val="000000"/>
            </a:solidFill>
            <a:miter lim="800000"/>
            <a:headEnd/>
            <a:tailEnd/>
          </a:ln>
        </p:spPr>
        <p:txBody>
          <a:bodyPr>
            <a:spAutoFit/>
          </a:bodyPr>
          <a:lstStyle/>
          <a:p>
            <a:pPr>
              <a:defRPr/>
            </a:pPr>
            <a:r>
              <a:rPr lang="en-US" sz="1600" b="1" dirty="0">
                <a:latin typeface="Arial" pitchFamily="34" charset="0"/>
                <a:ea typeface="Times New Roman" pitchFamily="18" charset="0"/>
              </a:rPr>
              <a:t>B) Ohio</a:t>
            </a:r>
            <a:endParaRPr lang="en-US" sz="1050" dirty="0">
              <a:latin typeface="Arial" pitchFamily="34" charset="0"/>
            </a:endParaRPr>
          </a:p>
        </p:txBody>
      </p:sp>
      <p:sp>
        <p:nvSpPr>
          <p:cNvPr id="31" name="Text Box 3"/>
          <p:cNvSpPr txBox="1">
            <a:spLocks noChangeArrowheads="1"/>
          </p:cNvSpPr>
          <p:nvPr/>
        </p:nvSpPr>
        <p:spPr bwMode="auto">
          <a:xfrm>
            <a:off x="5105400" y="5181600"/>
            <a:ext cx="1752600" cy="338138"/>
          </a:xfrm>
          <a:prstGeom prst="rect">
            <a:avLst/>
          </a:prstGeom>
          <a:solidFill>
            <a:srgbClr val="FFFFFF"/>
          </a:solidFill>
          <a:ln w="9525">
            <a:solidFill>
              <a:srgbClr val="000000"/>
            </a:solidFill>
            <a:miter lim="800000"/>
            <a:headEnd/>
            <a:tailEnd/>
          </a:ln>
        </p:spPr>
        <p:txBody>
          <a:bodyPr>
            <a:spAutoFit/>
          </a:bodyPr>
          <a:lstStyle/>
          <a:p>
            <a:pPr>
              <a:defRPr/>
            </a:pPr>
            <a:r>
              <a:rPr lang="en-US" sz="1600" b="1" dirty="0">
                <a:latin typeface="Arial" pitchFamily="34" charset="0"/>
                <a:ea typeface="Times New Roman" pitchFamily="18" charset="0"/>
              </a:rPr>
              <a:t>C) Kentucky</a:t>
            </a:r>
            <a:endParaRPr lang="en-US" sz="1050" dirty="0">
              <a:latin typeface="Arial" pitchFamily="34" charset="0"/>
            </a:endParaRPr>
          </a:p>
        </p:txBody>
      </p:sp>
      <p:grpSp>
        <p:nvGrpSpPr>
          <p:cNvPr id="2" name="Group 1"/>
          <p:cNvGrpSpPr/>
          <p:nvPr/>
        </p:nvGrpSpPr>
        <p:grpSpPr>
          <a:xfrm>
            <a:off x="457200" y="5715000"/>
            <a:ext cx="6400800" cy="795338"/>
            <a:chOff x="457200" y="5715000"/>
            <a:chExt cx="6400800" cy="795338"/>
          </a:xfrm>
        </p:grpSpPr>
        <p:sp>
          <p:nvSpPr>
            <p:cNvPr id="32" name="Text Box 3"/>
            <p:cNvSpPr txBox="1">
              <a:spLocks noChangeArrowheads="1"/>
            </p:cNvSpPr>
            <p:nvPr/>
          </p:nvSpPr>
          <p:spPr bwMode="auto">
            <a:xfrm>
              <a:off x="457200" y="5715000"/>
              <a:ext cx="1752600" cy="338138"/>
            </a:xfrm>
            <a:prstGeom prst="rect">
              <a:avLst/>
            </a:prstGeom>
            <a:solidFill>
              <a:srgbClr val="FFFFFF"/>
            </a:solidFill>
            <a:ln w="9525">
              <a:solidFill>
                <a:srgbClr val="000000"/>
              </a:solidFill>
              <a:miter lim="800000"/>
              <a:headEnd/>
              <a:tailEnd/>
            </a:ln>
          </p:spPr>
          <p:txBody>
            <a:bodyPr>
              <a:spAutoFit/>
            </a:bodyPr>
            <a:lstStyle/>
            <a:p>
              <a:pPr>
                <a:defRPr/>
              </a:pPr>
              <a:r>
                <a:rPr lang="en-US" sz="1600" b="1" dirty="0">
                  <a:latin typeface="Arial" pitchFamily="34" charset="0"/>
                  <a:ea typeface="Times New Roman" pitchFamily="18" charset="0"/>
                </a:rPr>
                <a:t>D) Green</a:t>
              </a:r>
              <a:endParaRPr lang="en-US" sz="1050" dirty="0">
                <a:latin typeface="Arial" pitchFamily="34" charset="0"/>
              </a:endParaRPr>
            </a:p>
          </p:txBody>
        </p:sp>
        <p:sp>
          <p:nvSpPr>
            <p:cNvPr id="33" name="Text Box 3"/>
            <p:cNvSpPr txBox="1">
              <a:spLocks noChangeArrowheads="1"/>
            </p:cNvSpPr>
            <p:nvPr/>
          </p:nvSpPr>
          <p:spPr bwMode="auto">
            <a:xfrm>
              <a:off x="2743200" y="5715000"/>
              <a:ext cx="1752600" cy="338138"/>
            </a:xfrm>
            <a:prstGeom prst="rect">
              <a:avLst/>
            </a:prstGeom>
            <a:solidFill>
              <a:srgbClr val="FFFFFF"/>
            </a:solidFill>
            <a:ln w="9525">
              <a:solidFill>
                <a:srgbClr val="000000"/>
              </a:solidFill>
              <a:miter lim="800000"/>
              <a:headEnd/>
              <a:tailEnd/>
            </a:ln>
          </p:spPr>
          <p:txBody>
            <a:bodyPr>
              <a:spAutoFit/>
            </a:bodyPr>
            <a:lstStyle/>
            <a:p>
              <a:pPr>
                <a:defRPr/>
              </a:pPr>
              <a:r>
                <a:rPr lang="en-US" sz="1600" b="1" dirty="0">
                  <a:latin typeface="Arial" pitchFamily="34" charset="0"/>
                  <a:ea typeface="Times New Roman" pitchFamily="18" charset="0"/>
                </a:rPr>
                <a:t>E) Tennessee</a:t>
              </a:r>
              <a:endParaRPr lang="en-US" sz="1050" dirty="0">
                <a:latin typeface="Arial" pitchFamily="34" charset="0"/>
              </a:endParaRPr>
            </a:p>
          </p:txBody>
        </p:sp>
        <p:sp>
          <p:nvSpPr>
            <p:cNvPr id="34" name="Text Box 3"/>
            <p:cNvSpPr txBox="1">
              <a:spLocks noChangeArrowheads="1"/>
            </p:cNvSpPr>
            <p:nvPr/>
          </p:nvSpPr>
          <p:spPr bwMode="auto">
            <a:xfrm>
              <a:off x="5105400" y="5715000"/>
              <a:ext cx="1752600" cy="338138"/>
            </a:xfrm>
            <a:prstGeom prst="rect">
              <a:avLst/>
            </a:prstGeom>
            <a:solidFill>
              <a:srgbClr val="FFFFFF"/>
            </a:solidFill>
            <a:ln w="9525">
              <a:solidFill>
                <a:srgbClr val="000000"/>
              </a:solidFill>
              <a:miter lim="800000"/>
              <a:headEnd/>
              <a:tailEnd/>
            </a:ln>
          </p:spPr>
          <p:txBody>
            <a:bodyPr>
              <a:spAutoFit/>
            </a:bodyPr>
            <a:lstStyle/>
            <a:p>
              <a:pPr>
                <a:defRPr/>
              </a:pPr>
              <a:r>
                <a:rPr lang="en-US" sz="1600" b="1" dirty="0">
                  <a:latin typeface="Arial" pitchFamily="34" charset="0"/>
                  <a:ea typeface="Times New Roman" pitchFamily="18" charset="0"/>
                </a:rPr>
                <a:t>F) Cumberland</a:t>
              </a:r>
              <a:endParaRPr lang="en-US" sz="1050" dirty="0">
                <a:latin typeface="Arial" pitchFamily="34" charset="0"/>
              </a:endParaRPr>
            </a:p>
          </p:txBody>
        </p:sp>
        <p:sp>
          <p:nvSpPr>
            <p:cNvPr id="35" name="Text Box 3"/>
            <p:cNvSpPr txBox="1">
              <a:spLocks noChangeArrowheads="1"/>
            </p:cNvSpPr>
            <p:nvPr/>
          </p:nvSpPr>
          <p:spPr bwMode="auto">
            <a:xfrm>
              <a:off x="508000" y="6170613"/>
              <a:ext cx="1752600" cy="338137"/>
            </a:xfrm>
            <a:prstGeom prst="rect">
              <a:avLst/>
            </a:prstGeom>
            <a:solidFill>
              <a:srgbClr val="FFFFFF"/>
            </a:solidFill>
            <a:ln w="9525">
              <a:solidFill>
                <a:srgbClr val="000000"/>
              </a:solidFill>
              <a:miter lim="800000"/>
              <a:headEnd/>
              <a:tailEnd/>
            </a:ln>
          </p:spPr>
          <p:txBody>
            <a:bodyPr>
              <a:spAutoFit/>
            </a:bodyPr>
            <a:lstStyle/>
            <a:p>
              <a:pPr>
                <a:defRPr/>
              </a:pPr>
              <a:r>
                <a:rPr lang="en-US" sz="1600" b="1" dirty="0">
                  <a:latin typeface="Arial" pitchFamily="34" charset="0"/>
                  <a:ea typeface="Times New Roman" pitchFamily="18" charset="0"/>
                </a:rPr>
                <a:t>G) Big Sandy</a:t>
              </a:r>
              <a:endParaRPr lang="en-US" sz="1050" dirty="0">
                <a:latin typeface="Arial" pitchFamily="34" charset="0"/>
              </a:endParaRPr>
            </a:p>
          </p:txBody>
        </p:sp>
        <p:sp>
          <p:nvSpPr>
            <p:cNvPr id="36" name="Text Box 3"/>
            <p:cNvSpPr txBox="1">
              <a:spLocks noChangeArrowheads="1"/>
            </p:cNvSpPr>
            <p:nvPr/>
          </p:nvSpPr>
          <p:spPr bwMode="auto">
            <a:xfrm>
              <a:off x="2743200" y="6172200"/>
              <a:ext cx="1752600" cy="338138"/>
            </a:xfrm>
            <a:prstGeom prst="rect">
              <a:avLst/>
            </a:prstGeom>
            <a:solidFill>
              <a:srgbClr val="FFFFFF"/>
            </a:solidFill>
            <a:ln w="9525">
              <a:solidFill>
                <a:srgbClr val="000000"/>
              </a:solidFill>
              <a:miter lim="800000"/>
              <a:headEnd/>
              <a:tailEnd/>
            </a:ln>
          </p:spPr>
          <p:txBody>
            <a:bodyPr>
              <a:spAutoFit/>
            </a:bodyPr>
            <a:lstStyle/>
            <a:p>
              <a:pPr>
                <a:defRPr/>
              </a:pPr>
              <a:r>
                <a:rPr lang="en-US" sz="1600" b="1" dirty="0">
                  <a:latin typeface="Arial" pitchFamily="34" charset="0"/>
                  <a:ea typeface="Times New Roman" pitchFamily="18" charset="0"/>
                </a:rPr>
                <a:t>H) Salt</a:t>
              </a:r>
              <a:endParaRPr lang="en-US" sz="1050" dirty="0">
                <a:latin typeface="Arial" pitchFamily="34" charset="0"/>
              </a:endParaRPr>
            </a:p>
          </p:txBody>
        </p:sp>
        <p:sp>
          <p:nvSpPr>
            <p:cNvPr id="37" name="Text Box 3"/>
            <p:cNvSpPr txBox="1">
              <a:spLocks noChangeArrowheads="1"/>
            </p:cNvSpPr>
            <p:nvPr/>
          </p:nvSpPr>
          <p:spPr bwMode="auto">
            <a:xfrm>
              <a:off x="5105400" y="6172200"/>
              <a:ext cx="1752600" cy="338138"/>
            </a:xfrm>
            <a:prstGeom prst="rect">
              <a:avLst/>
            </a:prstGeom>
            <a:solidFill>
              <a:srgbClr val="FFFFFF"/>
            </a:solidFill>
            <a:ln w="9525">
              <a:solidFill>
                <a:srgbClr val="000000"/>
              </a:solidFill>
              <a:miter lim="800000"/>
              <a:headEnd/>
              <a:tailEnd/>
            </a:ln>
          </p:spPr>
          <p:txBody>
            <a:bodyPr>
              <a:spAutoFit/>
            </a:bodyPr>
            <a:lstStyle/>
            <a:p>
              <a:pPr>
                <a:defRPr/>
              </a:pPr>
              <a:r>
                <a:rPr lang="en-US" sz="1600" b="1" dirty="0">
                  <a:latin typeface="Arial" pitchFamily="34" charset="0"/>
                  <a:ea typeface="Times New Roman" pitchFamily="18" charset="0"/>
                </a:rPr>
                <a:t>I) Licking</a:t>
              </a:r>
              <a:endParaRPr lang="en-US" sz="1050" dirty="0">
                <a:latin typeface="Arial"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linds(horizontal)">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blinds(horizontal)">
                                      <p:cBhvr>
                                        <p:cTn id="12" dur="500"/>
                                        <p:tgtEl>
                                          <p:spTgt spid="3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blinds(horizontal)">
                                      <p:cBhvr>
                                        <p:cTn id="1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3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7" descr="Document (31)"/>
          <p:cNvPicPr>
            <a:picLocks noChangeAspect="1" noChangeArrowheads="1"/>
          </p:cNvPicPr>
          <p:nvPr/>
        </p:nvPicPr>
        <p:blipFill>
          <a:blip r:embed="rId3" cstate="print"/>
          <a:srcRect l="10028" t="11807" r="-285" b="31512"/>
          <a:stretch>
            <a:fillRect/>
          </a:stretch>
        </p:blipFill>
        <p:spPr bwMode="auto">
          <a:xfrm>
            <a:off x="0" y="1447800"/>
            <a:ext cx="8801100" cy="4267200"/>
          </a:xfrm>
          <a:prstGeom prst="rect">
            <a:avLst/>
          </a:prstGeom>
          <a:noFill/>
          <a:ln w="9525">
            <a:noFill/>
            <a:miter lim="800000"/>
            <a:headEnd/>
            <a:tailEnd/>
          </a:ln>
        </p:spPr>
      </p:pic>
      <p:sp>
        <p:nvSpPr>
          <p:cNvPr id="3" name="Freeform 2"/>
          <p:cNvSpPr/>
          <p:nvPr/>
        </p:nvSpPr>
        <p:spPr>
          <a:xfrm>
            <a:off x="4926013" y="2298700"/>
            <a:ext cx="2822575" cy="2425700"/>
          </a:xfrm>
          <a:custGeom>
            <a:avLst/>
            <a:gdLst>
              <a:gd name="connsiteX0" fmla="*/ 136167 w 2821616"/>
              <a:gd name="connsiteY0" fmla="*/ 96252 h 2425566"/>
              <a:gd name="connsiteX1" fmla="*/ 107292 w 2821616"/>
              <a:gd name="connsiteY1" fmla="*/ 115503 h 2425566"/>
              <a:gd name="connsiteX2" fmla="*/ 20664 w 2821616"/>
              <a:gd name="connsiteY2" fmla="*/ 221381 h 2425566"/>
              <a:gd name="connsiteX3" fmla="*/ 20664 w 2821616"/>
              <a:gd name="connsiteY3" fmla="*/ 365760 h 2425566"/>
              <a:gd name="connsiteX4" fmla="*/ 30290 w 2821616"/>
              <a:gd name="connsiteY4" fmla="*/ 394636 h 2425566"/>
              <a:gd name="connsiteX5" fmla="*/ 88041 w 2821616"/>
              <a:gd name="connsiteY5" fmla="*/ 452387 h 2425566"/>
              <a:gd name="connsiteX6" fmla="*/ 97666 w 2821616"/>
              <a:gd name="connsiteY6" fmla="*/ 481263 h 2425566"/>
              <a:gd name="connsiteX7" fmla="*/ 116917 w 2821616"/>
              <a:gd name="connsiteY7" fmla="*/ 510139 h 2425566"/>
              <a:gd name="connsiteX8" fmla="*/ 126542 w 2821616"/>
              <a:gd name="connsiteY8" fmla="*/ 558265 h 2425566"/>
              <a:gd name="connsiteX9" fmla="*/ 184294 w 2821616"/>
              <a:gd name="connsiteY9" fmla="*/ 606391 h 2425566"/>
              <a:gd name="connsiteX10" fmla="*/ 213170 w 2821616"/>
              <a:gd name="connsiteY10" fmla="*/ 635267 h 2425566"/>
              <a:gd name="connsiteX11" fmla="*/ 232420 w 2821616"/>
              <a:gd name="connsiteY11" fmla="*/ 664143 h 2425566"/>
              <a:gd name="connsiteX12" fmla="*/ 261296 w 2821616"/>
              <a:gd name="connsiteY12" fmla="*/ 673768 h 2425566"/>
              <a:gd name="connsiteX13" fmla="*/ 290172 w 2821616"/>
              <a:gd name="connsiteY13" fmla="*/ 702644 h 2425566"/>
              <a:gd name="connsiteX14" fmla="*/ 319047 w 2821616"/>
              <a:gd name="connsiteY14" fmla="*/ 712269 h 2425566"/>
              <a:gd name="connsiteX15" fmla="*/ 338298 w 2821616"/>
              <a:gd name="connsiteY15" fmla="*/ 741145 h 2425566"/>
              <a:gd name="connsiteX16" fmla="*/ 367174 w 2821616"/>
              <a:gd name="connsiteY16" fmla="*/ 760396 h 2425566"/>
              <a:gd name="connsiteX17" fmla="*/ 386424 w 2821616"/>
              <a:gd name="connsiteY17" fmla="*/ 827772 h 2425566"/>
              <a:gd name="connsiteX18" fmla="*/ 424925 w 2821616"/>
              <a:gd name="connsiteY18" fmla="*/ 885524 h 2425566"/>
              <a:gd name="connsiteX19" fmla="*/ 434551 w 2821616"/>
              <a:gd name="connsiteY19" fmla="*/ 933650 h 2425566"/>
              <a:gd name="connsiteX20" fmla="*/ 444176 w 2821616"/>
              <a:gd name="connsiteY20" fmla="*/ 1029903 h 2425566"/>
              <a:gd name="connsiteX21" fmla="*/ 453801 w 2821616"/>
              <a:gd name="connsiteY21" fmla="*/ 1058779 h 2425566"/>
              <a:gd name="connsiteX22" fmla="*/ 473052 w 2821616"/>
              <a:gd name="connsiteY22" fmla="*/ 1126156 h 2425566"/>
              <a:gd name="connsiteX23" fmla="*/ 482677 w 2821616"/>
              <a:gd name="connsiteY23" fmla="*/ 1366787 h 2425566"/>
              <a:gd name="connsiteX24" fmla="*/ 492302 w 2821616"/>
              <a:gd name="connsiteY24" fmla="*/ 1443789 h 2425566"/>
              <a:gd name="connsiteX25" fmla="*/ 511553 w 2821616"/>
              <a:gd name="connsiteY25" fmla="*/ 1472665 h 2425566"/>
              <a:gd name="connsiteX26" fmla="*/ 578930 w 2821616"/>
              <a:gd name="connsiteY26" fmla="*/ 1511166 h 2425566"/>
              <a:gd name="connsiteX27" fmla="*/ 636681 w 2821616"/>
              <a:gd name="connsiteY27" fmla="*/ 1549667 h 2425566"/>
              <a:gd name="connsiteX28" fmla="*/ 713683 w 2821616"/>
              <a:gd name="connsiteY28" fmla="*/ 1578543 h 2425566"/>
              <a:gd name="connsiteX29" fmla="*/ 790685 w 2821616"/>
              <a:gd name="connsiteY29" fmla="*/ 1617044 h 2425566"/>
              <a:gd name="connsiteX30" fmla="*/ 848437 w 2821616"/>
              <a:gd name="connsiteY30" fmla="*/ 1645920 h 2425566"/>
              <a:gd name="connsiteX31" fmla="*/ 886938 w 2821616"/>
              <a:gd name="connsiteY31" fmla="*/ 1665170 h 2425566"/>
              <a:gd name="connsiteX32" fmla="*/ 915814 w 2821616"/>
              <a:gd name="connsiteY32" fmla="*/ 1684421 h 2425566"/>
              <a:gd name="connsiteX33" fmla="*/ 973565 w 2821616"/>
              <a:gd name="connsiteY33" fmla="*/ 1703671 h 2425566"/>
              <a:gd name="connsiteX34" fmla="*/ 1002441 w 2821616"/>
              <a:gd name="connsiteY34" fmla="*/ 1722922 h 2425566"/>
              <a:gd name="connsiteX35" fmla="*/ 1069818 w 2821616"/>
              <a:gd name="connsiteY35" fmla="*/ 1809549 h 2425566"/>
              <a:gd name="connsiteX36" fmla="*/ 1098694 w 2821616"/>
              <a:gd name="connsiteY36" fmla="*/ 1828800 h 2425566"/>
              <a:gd name="connsiteX37" fmla="*/ 1166071 w 2821616"/>
              <a:gd name="connsiteY37" fmla="*/ 1896177 h 2425566"/>
              <a:gd name="connsiteX38" fmla="*/ 1223822 w 2821616"/>
              <a:gd name="connsiteY38" fmla="*/ 1944303 h 2425566"/>
              <a:gd name="connsiteX39" fmla="*/ 1281574 w 2821616"/>
              <a:gd name="connsiteY39" fmla="*/ 2011680 h 2425566"/>
              <a:gd name="connsiteX40" fmla="*/ 1310450 w 2821616"/>
              <a:gd name="connsiteY40" fmla="*/ 2069431 h 2425566"/>
              <a:gd name="connsiteX41" fmla="*/ 1348951 w 2821616"/>
              <a:gd name="connsiteY41" fmla="*/ 2098307 h 2425566"/>
              <a:gd name="connsiteX42" fmla="*/ 1425953 w 2821616"/>
              <a:gd name="connsiteY42" fmla="*/ 2165684 h 2425566"/>
              <a:gd name="connsiteX43" fmla="*/ 1483704 w 2821616"/>
              <a:gd name="connsiteY43" fmla="*/ 2204185 h 2425566"/>
              <a:gd name="connsiteX44" fmla="*/ 1502955 w 2821616"/>
              <a:gd name="connsiteY44" fmla="*/ 2233061 h 2425566"/>
              <a:gd name="connsiteX45" fmla="*/ 1541456 w 2821616"/>
              <a:gd name="connsiteY45" fmla="*/ 2261937 h 2425566"/>
              <a:gd name="connsiteX46" fmla="*/ 1820588 w 2821616"/>
              <a:gd name="connsiteY46" fmla="*/ 2425566 h 2425566"/>
              <a:gd name="connsiteX47" fmla="*/ 1964967 w 2821616"/>
              <a:gd name="connsiteY47" fmla="*/ 2415941 h 2425566"/>
              <a:gd name="connsiteX48" fmla="*/ 2022719 w 2821616"/>
              <a:gd name="connsiteY48" fmla="*/ 2396690 h 2425566"/>
              <a:gd name="connsiteX49" fmla="*/ 2321102 w 2821616"/>
              <a:gd name="connsiteY49" fmla="*/ 2387065 h 2425566"/>
              <a:gd name="connsiteX50" fmla="*/ 2369228 w 2821616"/>
              <a:gd name="connsiteY50" fmla="*/ 2377440 h 2425566"/>
              <a:gd name="connsiteX51" fmla="*/ 2455856 w 2821616"/>
              <a:gd name="connsiteY51" fmla="*/ 2319688 h 2425566"/>
              <a:gd name="connsiteX52" fmla="*/ 2484732 w 2821616"/>
              <a:gd name="connsiteY52" fmla="*/ 2300438 h 2425566"/>
              <a:gd name="connsiteX53" fmla="*/ 2590610 w 2821616"/>
              <a:gd name="connsiteY53" fmla="*/ 2271562 h 2425566"/>
              <a:gd name="connsiteX54" fmla="*/ 2619485 w 2821616"/>
              <a:gd name="connsiteY54" fmla="*/ 2261937 h 2425566"/>
              <a:gd name="connsiteX55" fmla="*/ 2677237 w 2821616"/>
              <a:gd name="connsiteY55" fmla="*/ 2252311 h 2425566"/>
              <a:gd name="connsiteX56" fmla="*/ 2734988 w 2821616"/>
              <a:gd name="connsiteY56" fmla="*/ 2213810 h 2425566"/>
              <a:gd name="connsiteX57" fmla="*/ 2792740 w 2821616"/>
              <a:gd name="connsiteY57" fmla="*/ 2184935 h 2425566"/>
              <a:gd name="connsiteX58" fmla="*/ 2811991 w 2821616"/>
              <a:gd name="connsiteY58" fmla="*/ 2156059 h 2425566"/>
              <a:gd name="connsiteX59" fmla="*/ 2821616 w 2821616"/>
              <a:gd name="connsiteY59" fmla="*/ 2107932 h 2425566"/>
              <a:gd name="connsiteX60" fmla="*/ 2802365 w 2821616"/>
              <a:gd name="connsiteY60" fmla="*/ 1982804 h 2425566"/>
              <a:gd name="connsiteX61" fmla="*/ 2783115 w 2821616"/>
              <a:gd name="connsiteY61" fmla="*/ 1953928 h 2425566"/>
              <a:gd name="connsiteX62" fmla="*/ 2715738 w 2821616"/>
              <a:gd name="connsiteY62" fmla="*/ 1896177 h 2425566"/>
              <a:gd name="connsiteX63" fmla="*/ 2696487 w 2821616"/>
              <a:gd name="connsiteY63" fmla="*/ 1867301 h 2425566"/>
              <a:gd name="connsiteX64" fmla="*/ 2638736 w 2821616"/>
              <a:gd name="connsiteY64" fmla="*/ 1809549 h 2425566"/>
              <a:gd name="connsiteX65" fmla="*/ 2609860 w 2821616"/>
              <a:gd name="connsiteY65" fmla="*/ 1771048 h 2425566"/>
              <a:gd name="connsiteX66" fmla="*/ 2552108 w 2821616"/>
              <a:gd name="connsiteY66" fmla="*/ 1684421 h 2425566"/>
              <a:gd name="connsiteX67" fmla="*/ 2513607 w 2821616"/>
              <a:gd name="connsiteY67" fmla="*/ 1626669 h 2425566"/>
              <a:gd name="connsiteX68" fmla="*/ 2484732 w 2821616"/>
              <a:gd name="connsiteY68" fmla="*/ 1597794 h 2425566"/>
              <a:gd name="connsiteX69" fmla="*/ 2465481 w 2821616"/>
              <a:gd name="connsiteY69" fmla="*/ 1559292 h 2425566"/>
              <a:gd name="connsiteX70" fmla="*/ 2446231 w 2821616"/>
              <a:gd name="connsiteY70" fmla="*/ 1501541 h 2425566"/>
              <a:gd name="connsiteX71" fmla="*/ 2417355 w 2821616"/>
              <a:gd name="connsiteY71" fmla="*/ 1482290 h 2425566"/>
              <a:gd name="connsiteX72" fmla="*/ 2378854 w 2821616"/>
              <a:gd name="connsiteY72" fmla="*/ 1424539 h 2425566"/>
              <a:gd name="connsiteX73" fmla="*/ 2321102 w 2821616"/>
              <a:gd name="connsiteY73" fmla="*/ 1366787 h 2425566"/>
              <a:gd name="connsiteX74" fmla="*/ 2292226 w 2821616"/>
              <a:gd name="connsiteY74" fmla="*/ 1347537 h 2425566"/>
              <a:gd name="connsiteX75" fmla="*/ 2234475 w 2821616"/>
              <a:gd name="connsiteY75" fmla="*/ 1280160 h 2425566"/>
              <a:gd name="connsiteX76" fmla="*/ 2195974 w 2821616"/>
              <a:gd name="connsiteY76" fmla="*/ 1251284 h 2425566"/>
              <a:gd name="connsiteX77" fmla="*/ 2167098 w 2821616"/>
              <a:gd name="connsiteY77" fmla="*/ 1222408 h 2425566"/>
              <a:gd name="connsiteX78" fmla="*/ 2147847 w 2821616"/>
              <a:gd name="connsiteY78" fmla="*/ 1193532 h 2425566"/>
              <a:gd name="connsiteX79" fmla="*/ 2118972 w 2821616"/>
              <a:gd name="connsiteY79" fmla="*/ 1183907 h 2425566"/>
              <a:gd name="connsiteX80" fmla="*/ 2032344 w 2821616"/>
              <a:gd name="connsiteY80" fmla="*/ 1135781 h 2425566"/>
              <a:gd name="connsiteX81" fmla="*/ 1762837 w 2821616"/>
              <a:gd name="connsiteY81" fmla="*/ 1126156 h 2425566"/>
              <a:gd name="connsiteX82" fmla="*/ 1676210 w 2821616"/>
              <a:gd name="connsiteY82" fmla="*/ 1116530 h 2425566"/>
              <a:gd name="connsiteX83" fmla="*/ 1320075 w 2821616"/>
              <a:gd name="connsiteY83" fmla="*/ 1097280 h 2425566"/>
              <a:gd name="connsiteX84" fmla="*/ 1291199 w 2821616"/>
              <a:gd name="connsiteY84" fmla="*/ 1068404 h 2425566"/>
              <a:gd name="connsiteX85" fmla="*/ 1262323 w 2821616"/>
              <a:gd name="connsiteY85" fmla="*/ 1049154 h 2425566"/>
              <a:gd name="connsiteX86" fmla="*/ 1194946 w 2821616"/>
              <a:gd name="connsiteY86" fmla="*/ 981777 h 2425566"/>
              <a:gd name="connsiteX87" fmla="*/ 1166071 w 2821616"/>
              <a:gd name="connsiteY87" fmla="*/ 952901 h 2425566"/>
              <a:gd name="connsiteX88" fmla="*/ 1127570 w 2821616"/>
              <a:gd name="connsiteY88" fmla="*/ 895149 h 2425566"/>
              <a:gd name="connsiteX89" fmla="*/ 1108319 w 2821616"/>
              <a:gd name="connsiteY89" fmla="*/ 866274 h 2425566"/>
              <a:gd name="connsiteX90" fmla="*/ 1079443 w 2821616"/>
              <a:gd name="connsiteY90" fmla="*/ 827772 h 2425566"/>
              <a:gd name="connsiteX91" fmla="*/ 1040942 w 2821616"/>
              <a:gd name="connsiteY91" fmla="*/ 750770 h 2425566"/>
              <a:gd name="connsiteX92" fmla="*/ 1021692 w 2821616"/>
              <a:gd name="connsiteY92" fmla="*/ 693019 h 2425566"/>
              <a:gd name="connsiteX93" fmla="*/ 1002441 w 2821616"/>
              <a:gd name="connsiteY93" fmla="*/ 654518 h 2425566"/>
              <a:gd name="connsiteX94" fmla="*/ 983191 w 2821616"/>
              <a:gd name="connsiteY94" fmla="*/ 596766 h 2425566"/>
              <a:gd name="connsiteX95" fmla="*/ 973565 w 2821616"/>
              <a:gd name="connsiteY95" fmla="*/ 567890 h 2425566"/>
              <a:gd name="connsiteX96" fmla="*/ 954315 w 2821616"/>
              <a:gd name="connsiteY96" fmla="*/ 510139 h 2425566"/>
              <a:gd name="connsiteX97" fmla="*/ 935064 w 2821616"/>
              <a:gd name="connsiteY97" fmla="*/ 394636 h 2425566"/>
              <a:gd name="connsiteX98" fmla="*/ 915814 w 2821616"/>
              <a:gd name="connsiteY98" fmla="*/ 279132 h 2425566"/>
              <a:gd name="connsiteX99" fmla="*/ 896563 w 2821616"/>
              <a:gd name="connsiteY99" fmla="*/ 240631 h 2425566"/>
              <a:gd name="connsiteX100" fmla="*/ 867687 w 2821616"/>
              <a:gd name="connsiteY100" fmla="*/ 202130 h 2425566"/>
              <a:gd name="connsiteX101" fmla="*/ 848437 w 2821616"/>
              <a:gd name="connsiteY101" fmla="*/ 173255 h 2425566"/>
              <a:gd name="connsiteX102" fmla="*/ 819561 w 2821616"/>
              <a:gd name="connsiteY102" fmla="*/ 154004 h 2425566"/>
              <a:gd name="connsiteX103" fmla="*/ 781060 w 2821616"/>
              <a:gd name="connsiteY103" fmla="*/ 125128 h 2425566"/>
              <a:gd name="connsiteX104" fmla="*/ 752184 w 2821616"/>
              <a:gd name="connsiteY104" fmla="*/ 115503 h 2425566"/>
              <a:gd name="connsiteX105" fmla="*/ 704058 w 2821616"/>
              <a:gd name="connsiteY105" fmla="*/ 86627 h 2425566"/>
              <a:gd name="connsiteX106" fmla="*/ 675182 w 2821616"/>
              <a:gd name="connsiteY106" fmla="*/ 57751 h 2425566"/>
              <a:gd name="connsiteX107" fmla="*/ 598180 w 2821616"/>
              <a:gd name="connsiteY107" fmla="*/ 19250 h 2425566"/>
              <a:gd name="connsiteX108" fmla="*/ 569304 w 2821616"/>
              <a:gd name="connsiteY108" fmla="*/ 0 h 2425566"/>
              <a:gd name="connsiteX109" fmla="*/ 376799 w 2821616"/>
              <a:gd name="connsiteY109" fmla="*/ 9625 h 2425566"/>
              <a:gd name="connsiteX110" fmla="*/ 165043 w 2821616"/>
              <a:gd name="connsiteY110" fmla="*/ 28876 h 2425566"/>
              <a:gd name="connsiteX111" fmla="*/ 136167 w 2821616"/>
              <a:gd name="connsiteY111" fmla="*/ 86627 h 2425566"/>
              <a:gd name="connsiteX112" fmla="*/ 136167 w 2821616"/>
              <a:gd name="connsiteY112" fmla="*/ 96252 h 2425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2821616" h="2425566">
                <a:moveTo>
                  <a:pt x="136167" y="96252"/>
                </a:moveTo>
                <a:cubicBezTo>
                  <a:pt x="131355" y="101065"/>
                  <a:pt x="115472" y="107323"/>
                  <a:pt x="107292" y="115503"/>
                </a:cubicBezTo>
                <a:cubicBezTo>
                  <a:pt x="53724" y="169072"/>
                  <a:pt x="51566" y="175028"/>
                  <a:pt x="20664" y="221381"/>
                </a:cubicBezTo>
                <a:cubicBezTo>
                  <a:pt x="0" y="283374"/>
                  <a:pt x="5710" y="253606"/>
                  <a:pt x="20664" y="365760"/>
                </a:cubicBezTo>
                <a:cubicBezTo>
                  <a:pt x="22005" y="375817"/>
                  <a:pt x="24061" y="386627"/>
                  <a:pt x="30290" y="394636"/>
                </a:cubicBezTo>
                <a:cubicBezTo>
                  <a:pt x="47004" y="416125"/>
                  <a:pt x="88041" y="452387"/>
                  <a:pt x="88041" y="452387"/>
                </a:cubicBezTo>
                <a:cubicBezTo>
                  <a:pt x="91249" y="462012"/>
                  <a:pt x="93129" y="472188"/>
                  <a:pt x="97666" y="481263"/>
                </a:cubicBezTo>
                <a:cubicBezTo>
                  <a:pt x="102839" y="491610"/>
                  <a:pt x="112855" y="499307"/>
                  <a:pt x="116917" y="510139"/>
                </a:cubicBezTo>
                <a:cubicBezTo>
                  <a:pt x="122661" y="525457"/>
                  <a:pt x="119226" y="543632"/>
                  <a:pt x="126542" y="558265"/>
                </a:cubicBezTo>
                <a:cubicBezTo>
                  <a:pt x="138594" y="582370"/>
                  <a:pt x="165340" y="590597"/>
                  <a:pt x="184294" y="606391"/>
                </a:cubicBezTo>
                <a:cubicBezTo>
                  <a:pt x="194751" y="615105"/>
                  <a:pt x="204456" y="624810"/>
                  <a:pt x="213170" y="635267"/>
                </a:cubicBezTo>
                <a:cubicBezTo>
                  <a:pt x="220576" y="644154"/>
                  <a:pt x="223387" y="656916"/>
                  <a:pt x="232420" y="664143"/>
                </a:cubicBezTo>
                <a:cubicBezTo>
                  <a:pt x="240343" y="670481"/>
                  <a:pt x="251671" y="670560"/>
                  <a:pt x="261296" y="673768"/>
                </a:cubicBezTo>
                <a:cubicBezTo>
                  <a:pt x="270921" y="683393"/>
                  <a:pt x="278846" y="695093"/>
                  <a:pt x="290172" y="702644"/>
                </a:cubicBezTo>
                <a:cubicBezTo>
                  <a:pt x="298614" y="708272"/>
                  <a:pt x="311125" y="705931"/>
                  <a:pt x="319047" y="712269"/>
                </a:cubicBezTo>
                <a:cubicBezTo>
                  <a:pt x="328080" y="719496"/>
                  <a:pt x="330118" y="732965"/>
                  <a:pt x="338298" y="741145"/>
                </a:cubicBezTo>
                <a:cubicBezTo>
                  <a:pt x="346478" y="749325"/>
                  <a:pt x="357549" y="753979"/>
                  <a:pt x="367174" y="760396"/>
                </a:cubicBezTo>
                <a:cubicBezTo>
                  <a:pt x="369440" y="769459"/>
                  <a:pt x="380147" y="816474"/>
                  <a:pt x="386424" y="827772"/>
                </a:cubicBezTo>
                <a:cubicBezTo>
                  <a:pt x="397660" y="847997"/>
                  <a:pt x="424925" y="885524"/>
                  <a:pt x="424925" y="885524"/>
                </a:cubicBezTo>
                <a:cubicBezTo>
                  <a:pt x="428134" y="901566"/>
                  <a:pt x="432389" y="917434"/>
                  <a:pt x="434551" y="933650"/>
                </a:cubicBezTo>
                <a:cubicBezTo>
                  <a:pt x="438813" y="965611"/>
                  <a:pt x="439273" y="998034"/>
                  <a:pt x="444176" y="1029903"/>
                </a:cubicBezTo>
                <a:cubicBezTo>
                  <a:pt x="445719" y="1039931"/>
                  <a:pt x="451014" y="1049023"/>
                  <a:pt x="453801" y="1058779"/>
                </a:cubicBezTo>
                <a:cubicBezTo>
                  <a:pt x="477965" y="1143355"/>
                  <a:pt x="449979" y="1056941"/>
                  <a:pt x="473052" y="1126156"/>
                </a:cubicBezTo>
                <a:cubicBezTo>
                  <a:pt x="476260" y="1206366"/>
                  <a:pt x="477821" y="1286660"/>
                  <a:pt x="482677" y="1366787"/>
                </a:cubicBezTo>
                <a:cubicBezTo>
                  <a:pt x="484242" y="1392607"/>
                  <a:pt x="485496" y="1418833"/>
                  <a:pt x="492302" y="1443789"/>
                </a:cubicBezTo>
                <a:cubicBezTo>
                  <a:pt x="495346" y="1454950"/>
                  <a:pt x="505136" y="1463040"/>
                  <a:pt x="511553" y="1472665"/>
                </a:cubicBezTo>
                <a:cubicBezTo>
                  <a:pt x="530758" y="1530283"/>
                  <a:pt x="504613" y="1480201"/>
                  <a:pt x="578930" y="1511166"/>
                </a:cubicBezTo>
                <a:cubicBezTo>
                  <a:pt x="600286" y="1520064"/>
                  <a:pt x="614732" y="1542351"/>
                  <a:pt x="636681" y="1549667"/>
                </a:cubicBezTo>
                <a:cubicBezTo>
                  <a:pt x="665732" y="1559350"/>
                  <a:pt x="683752" y="1564729"/>
                  <a:pt x="713683" y="1578543"/>
                </a:cubicBezTo>
                <a:cubicBezTo>
                  <a:pt x="739739" y="1590569"/>
                  <a:pt x="765018" y="1604210"/>
                  <a:pt x="790685" y="1617044"/>
                </a:cubicBezTo>
                <a:lnTo>
                  <a:pt x="848437" y="1645920"/>
                </a:lnTo>
                <a:cubicBezTo>
                  <a:pt x="861271" y="1652337"/>
                  <a:pt x="874999" y="1657211"/>
                  <a:pt x="886938" y="1665170"/>
                </a:cubicBezTo>
                <a:cubicBezTo>
                  <a:pt x="896563" y="1671587"/>
                  <a:pt x="905243" y="1679723"/>
                  <a:pt x="915814" y="1684421"/>
                </a:cubicBezTo>
                <a:cubicBezTo>
                  <a:pt x="934357" y="1692662"/>
                  <a:pt x="973565" y="1703671"/>
                  <a:pt x="973565" y="1703671"/>
                </a:cubicBezTo>
                <a:cubicBezTo>
                  <a:pt x="983190" y="1710088"/>
                  <a:pt x="994659" y="1714362"/>
                  <a:pt x="1002441" y="1722922"/>
                </a:cubicBezTo>
                <a:cubicBezTo>
                  <a:pt x="1027048" y="1749990"/>
                  <a:pt x="1039380" y="1789257"/>
                  <a:pt x="1069818" y="1809549"/>
                </a:cubicBezTo>
                <a:cubicBezTo>
                  <a:pt x="1079443" y="1815966"/>
                  <a:pt x="1090095" y="1821061"/>
                  <a:pt x="1098694" y="1828800"/>
                </a:cubicBezTo>
                <a:cubicBezTo>
                  <a:pt x="1122302" y="1850048"/>
                  <a:pt x="1139644" y="1878559"/>
                  <a:pt x="1166071" y="1896177"/>
                </a:cubicBezTo>
                <a:cubicBezTo>
                  <a:pt x="1194464" y="1915105"/>
                  <a:pt x="1200662" y="1916511"/>
                  <a:pt x="1223822" y="1944303"/>
                </a:cubicBezTo>
                <a:cubicBezTo>
                  <a:pt x="1297118" y="2032258"/>
                  <a:pt x="1165897" y="1896003"/>
                  <a:pt x="1281574" y="2011680"/>
                </a:cubicBezTo>
                <a:cubicBezTo>
                  <a:pt x="1289403" y="2035167"/>
                  <a:pt x="1291789" y="2050771"/>
                  <a:pt x="1310450" y="2069431"/>
                </a:cubicBezTo>
                <a:cubicBezTo>
                  <a:pt x="1321794" y="2080774"/>
                  <a:pt x="1336771" y="2087867"/>
                  <a:pt x="1348951" y="2098307"/>
                </a:cubicBezTo>
                <a:cubicBezTo>
                  <a:pt x="1418299" y="2157749"/>
                  <a:pt x="1328037" y="2094473"/>
                  <a:pt x="1425953" y="2165684"/>
                </a:cubicBezTo>
                <a:cubicBezTo>
                  <a:pt x="1444664" y="2179292"/>
                  <a:pt x="1483704" y="2204185"/>
                  <a:pt x="1483704" y="2204185"/>
                </a:cubicBezTo>
                <a:cubicBezTo>
                  <a:pt x="1490121" y="2213810"/>
                  <a:pt x="1494775" y="2224881"/>
                  <a:pt x="1502955" y="2233061"/>
                </a:cubicBezTo>
                <a:cubicBezTo>
                  <a:pt x="1514299" y="2244405"/>
                  <a:pt x="1527737" y="2253622"/>
                  <a:pt x="1541456" y="2261937"/>
                </a:cubicBezTo>
                <a:cubicBezTo>
                  <a:pt x="1633691" y="2317837"/>
                  <a:pt x="1727544" y="2371023"/>
                  <a:pt x="1820588" y="2425566"/>
                </a:cubicBezTo>
                <a:cubicBezTo>
                  <a:pt x="1868714" y="2422358"/>
                  <a:pt x="1917219" y="2422762"/>
                  <a:pt x="1964967" y="2415941"/>
                </a:cubicBezTo>
                <a:cubicBezTo>
                  <a:pt x="1985055" y="2413071"/>
                  <a:pt x="2002438" y="2397344"/>
                  <a:pt x="2022719" y="2396690"/>
                </a:cubicBezTo>
                <a:lnTo>
                  <a:pt x="2321102" y="2387065"/>
                </a:lnTo>
                <a:cubicBezTo>
                  <a:pt x="2337144" y="2383857"/>
                  <a:pt x="2354335" y="2384210"/>
                  <a:pt x="2369228" y="2377440"/>
                </a:cubicBezTo>
                <a:cubicBezTo>
                  <a:pt x="2369236" y="2377436"/>
                  <a:pt x="2441415" y="2329316"/>
                  <a:pt x="2455856" y="2319688"/>
                </a:cubicBezTo>
                <a:cubicBezTo>
                  <a:pt x="2465481" y="2313271"/>
                  <a:pt x="2473758" y="2304096"/>
                  <a:pt x="2484732" y="2300438"/>
                </a:cubicBezTo>
                <a:cubicBezTo>
                  <a:pt x="2608618" y="2259141"/>
                  <a:pt x="2481778" y="2298769"/>
                  <a:pt x="2590610" y="2271562"/>
                </a:cubicBezTo>
                <a:cubicBezTo>
                  <a:pt x="2600453" y="2269101"/>
                  <a:pt x="2609581" y="2264138"/>
                  <a:pt x="2619485" y="2261937"/>
                </a:cubicBezTo>
                <a:cubicBezTo>
                  <a:pt x="2638536" y="2257703"/>
                  <a:pt x="2657986" y="2255520"/>
                  <a:pt x="2677237" y="2252311"/>
                </a:cubicBezTo>
                <a:cubicBezTo>
                  <a:pt x="2696487" y="2239477"/>
                  <a:pt x="2713039" y="2221126"/>
                  <a:pt x="2734988" y="2213810"/>
                </a:cubicBezTo>
                <a:cubicBezTo>
                  <a:pt x="2774838" y="2200527"/>
                  <a:pt x="2755422" y="2209813"/>
                  <a:pt x="2792740" y="2184935"/>
                </a:cubicBezTo>
                <a:cubicBezTo>
                  <a:pt x="2799157" y="2175310"/>
                  <a:pt x="2807929" y="2166891"/>
                  <a:pt x="2811991" y="2156059"/>
                </a:cubicBezTo>
                <a:cubicBezTo>
                  <a:pt x="2817735" y="2140741"/>
                  <a:pt x="2821616" y="2124292"/>
                  <a:pt x="2821616" y="2107932"/>
                </a:cubicBezTo>
                <a:cubicBezTo>
                  <a:pt x="2821616" y="2085838"/>
                  <a:pt x="2818842" y="2015758"/>
                  <a:pt x="2802365" y="1982804"/>
                </a:cubicBezTo>
                <a:cubicBezTo>
                  <a:pt x="2797192" y="1972457"/>
                  <a:pt x="2790521" y="1962815"/>
                  <a:pt x="2783115" y="1953928"/>
                </a:cubicBezTo>
                <a:cubicBezTo>
                  <a:pt x="2760771" y="1927115"/>
                  <a:pt x="2744063" y="1917420"/>
                  <a:pt x="2715738" y="1896177"/>
                </a:cubicBezTo>
                <a:cubicBezTo>
                  <a:pt x="2709321" y="1886552"/>
                  <a:pt x="2704173" y="1875947"/>
                  <a:pt x="2696487" y="1867301"/>
                </a:cubicBezTo>
                <a:cubicBezTo>
                  <a:pt x="2678400" y="1846953"/>
                  <a:pt x="2655071" y="1831328"/>
                  <a:pt x="2638736" y="1809549"/>
                </a:cubicBezTo>
                <a:cubicBezTo>
                  <a:pt x="2629111" y="1796715"/>
                  <a:pt x="2619060" y="1784190"/>
                  <a:pt x="2609860" y="1771048"/>
                </a:cubicBezTo>
                <a:cubicBezTo>
                  <a:pt x="2589958" y="1742617"/>
                  <a:pt x="2571358" y="1713297"/>
                  <a:pt x="2552108" y="1684421"/>
                </a:cubicBezTo>
                <a:cubicBezTo>
                  <a:pt x="2552105" y="1684416"/>
                  <a:pt x="2513611" y="1626673"/>
                  <a:pt x="2513607" y="1626669"/>
                </a:cubicBezTo>
                <a:cubicBezTo>
                  <a:pt x="2503982" y="1617044"/>
                  <a:pt x="2492644" y="1608870"/>
                  <a:pt x="2484732" y="1597794"/>
                </a:cubicBezTo>
                <a:cubicBezTo>
                  <a:pt x="2476392" y="1586118"/>
                  <a:pt x="2470810" y="1572615"/>
                  <a:pt x="2465481" y="1559292"/>
                </a:cubicBezTo>
                <a:cubicBezTo>
                  <a:pt x="2457945" y="1540452"/>
                  <a:pt x="2463115" y="1512797"/>
                  <a:pt x="2446231" y="1501541"/>
                </a:cubicBezTo>
                <a:lnTo>
                  <a:pt x="2417355" y="1482290"/>
                </a:lnTo>
                <a:cubicBezTo>
                  <a:pt x="2404521" y="1463040"/>
                  <a:pt x="2397363" y="1438421"/>
                  <a:pt x="2378854" y="1424539"/>
                </a:cubicBezTo>
                <a:cubicBezTo>
                  <a:pt x="2253018" y="1330161"/>
                  <a:pt x="2405557" y="1451240"/>
                  <a:pt x="2321102" y="1366787"/>
                </a:cubicBezTo>
                <a:cubicBezTo>
                  <a:pt x="2312922" y="1358607"/>
                  <a:pt x="2301113" y="1354943"/>
                  <a:pt x="2292226" y="1347537"/>
                </a:cubicBezTo>
                <a:cubicBezTo>
                  <a:pt x="2229372" y="1295158"/>
                  <a:pt x="2298195" y="1343880"/>
                  <a:pt x="2234475" y="1280160"/>
                </a:cubicBezTo>
                <a:cubicBezTo>
                  <a:pt x="2223131" y="1268816"/>
                  <a:pt x="2208154" y="1261724"/>
                  <a:pt x="2195974" y="1251284"/>
                </a:cubicBezTo>
                <a:cubicBezTo>
                  <a:pt x="2185639" y="1242425"/>
                  <a:pt x="2175812" y="1232865"/>
                  <a:pt x="2167098" y="1222408"/>
                </a:cubicBezTo>
                <a:cubicBezTo>
                  <a:pt x="2159692" y="1213521"/>
                  <a:pt x="2156880" y="1200759"/>
                  <a:pt x="2147847" y="1193532"/>
                </a:cubicBezTo>
                <a:cubicBezTo>
                  <a:pt x="2139925" y="1187194"/>
                  <a:pt x="2127841" y="1188834"/>
                  <a:pt x="2118972" y="1183907"/>
                </a:cubicBezTo>
                <a:cubicBezTo>
                  <a:pt x="2101247" y="1174060"/>
                  <a:pt x="2061914" y="1137689"/>
                  <a:pt x="2032344" y="1135781"/>
                </a:cubicBezTo>
                <a:cubicBezTo>
                  <a:pt x="1942638" y="1129994"/>
                  <a:pt x="1852673" y="1129364"/>
                  <a:pt x="1762837" y="1126156"/>
                </a:cubicBezTo>
                <a:cubicBezTo>
                  <a:pt x="1733961" y="1122947"/>
                  <a:pt x="1705232" y="1117880"/>
                  <a:pt x="1676210" y="1116530"/>
                </a:cubicBezTo>
                <a:cubicBezTo>
                  <a:pt x="1318691" y="1099901"/>
                  <a:pt x="1454355" y="1142038"/>
                  <a:pt x="1320075" y="1097280"/>
                </a:cubicBezTo>
                <a:cubicBezTo>
                  <a:pt x="1310450" y="1087655"/>
                  <a:pt x="1301656" y="1077118"/>
                  <a:pt x="1291199" y="1068404"/>
                </a:cubicBezTo>
                <a:cubicBezTo>
                  <a:pt x="1282312" y="1060998"/>
                  <a:pt x="1270922" y="1056893"/>
                  <a:pt x="1262323" y="1049154"/>
                </a:cubicBezTo>
                <a:cubicBezTo>
                  <a:pt x="1238715" y="1027907"/>
                  <a:pt x="1217405" y="1004236"/>
                  <a:pt x="1194946" y="981777"/>
                </a:cubicBezTo>
                <a:cubicBezTo>
                  <a:pt x="1185321" y="972152"/>
                  <a:pt x="1173622" y="964227"/>
                  <a:pt x="1166071" y="952901"/>
                </a:cubicBezTo>
                <a:lnTo>
                  <a:pt x="1127570" y="895149"/>
                </a:lnTo>
                <a:cubicBezTo>
                  <a:pt x="1121153" y="885524"/>
                  <a:pt x="1115260" y="875528"/>
                  <a:pt x="1108319" y="866274"/>
                </a:cubicBezTo>
                <a:cubicBezTo>
                  <a:pt x="1098694" y="853440"/>
                  <a:pt x="1087526" y="841629"/>
                  <a:pt x="1079443" y="827772"/>
                </a:cubicBezTo>
                <a:cubicBezTo>
                  <a:pt x="1064983" y="802984"/>
                  <a:pt x="1050017" y="777994"/>
                  <a:pt x="1040942" y="750770"/>
                </a:cubicBezTo>
                <a:cubicBezTo>
                  <a:pt x="1034525" y="731520"/>
                  <a:pt x="1030767" y="711168"/>
                  <a:pt x="1021692" y="693019"/>
                </a:cubicBezTo>
                <a:cubicBezTo>
                  <a:pt x="1015275" y="680185"/>
                  <a:pt x="1007770" y="667840"/>
                  <a:pt x="1002441" y="654518"/>
                </a:cubicBezTo>
                <a:cubicBezTo>
                  <a:pt x="994905" y="635677"/>
                  <a:pt x="989608" y="616017"/>
                  <a:pt x="983191" y="596766"/>
                </a:cubicBezTo>
                <a:lnTo>
                  <a:pt x="973565" y="567890"/>
                </a:lnTo>
                <a:lnTo>
                  <a:pt x="954315" y="510139"/>
                </a:lnTo>
                <a:cubicBezTo>
                  <a:pt x="947898" y="471638"/>
                  <a:pt x="940584" y="433276"/>
                  <a:pt x="935064" y="394636"/>
                </a:cubicBezTo>
                <a:cubicBezTo>
                  <a:pt x="932884" y="379379"/>
                  <a:pt x="922851" y="300242"/>
                  <a:pt x="915814" y="279132"/>
                </a:cubicBezTo>
                <a:cubicBezTo>
                  <a:pt x="911277" y="265520"/>
                  <a:pt x="904168" y="252798"/>
                  <a:pt x="896563" y="240631"/>
                </a:cubicBezTo>
                <a:cubicBezTo>
                  <a:pt x="888061" y="227027"/>
                  <a:pt x="877011" y="215184"/>
                  <a:pt x="867687" y="202130"/>
                </a:cubicBezTo>
                <a:cubicBezTo>
                  <a:pt x="860963" y="192717"/>
                  <a:pt x="856617" y="181435"/>
                  <a:pt x="848437" y="173255"/>
                </a:cubicBezTo>
                <a:cubicBezTo>
                  <a:pt x="840257" y="165075"/>
                  <a:pt x="828974" y="160728"/>
                  <a:pt x="819561" y="154004"/>
                </a:cubicBezTo>
                <a:cubicBezTo>
                  <a:pt x="806507" y="144680"/>
                  <a:pt x="794988" y="133087"/>
                  <a:pt x="781060" y="125128"/>
                </a:cubicBezTo>
                <a:cubicBezTo>
                  <a:pt x="772251" y="120094"/>
                  <a:pt x="761259" y="120040"/>
                  <a:pt x="752184" y="115503"/>
                </a:cubicBezTo>
                <a:cubicBezTo>
                  <a:pt x="735451" y="107136"/>
                  <a:pt x="719024" y="97852"/>
                  <a:pt x="704058" y="86627"/>
                </a:cubicBezTo>
                <a:cubicBezTo>
                  <a:pt x="693168" y="78460"/>
                  <a:pt x="686666" y="65059"/>
                  <a:pt x="675182" y="57751"/>
                </a:cubicBezTo>
                <a:cubicBezTo>
                  <a:pt x="650971" y="42344"/>
                  <a:pt x="622058" y="35168"/>
                  <a:pt x="598180" y="19250"/>
                </a:cubicBezTo>
                <a:lnTo>
                  <a:pt x="569304" y="0"/>
                </a:lnTo>
                <a:lnTo>
                  <a:pt x="376799" y="9625"/>
                </a:lnTo>
                <a:cubicBezTo>
                  <a:pt x="193098" y="19293"/>
                  <a:pt x="259026" y="5378"/>
                  <a:pt x="165043" y="28876"/>
                </a:cubicBezTo>
                <a:cubicBezTo>
                  <a:pt x="157214" y="52362"/>
                  <a:pt x="154826" y="67968"/>
                  <a:pt x="136167" y="86627"/>
                </a:cubicBezTo>
                <a:lnTo>
                  <a:pt x="136167" y="96252"/>
                </a:lnTo>
                <a:close/>
              </a:path>
            </a:pathLst>
          </a:custGeom>
          <a:solidFill>
            <a:schemeClr val="accent1">
              <a:alpha val="42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Freeform 5"/>
          <p:cNvSpPr/>
          <p:nvPr/>
        </p:nvSpPr>
        <p:spPr>
          <a:xfrm>
            <a:off x="2286000" y="3352800"/>
            <a:ext cx="3544888" cy="1812925"/>
          </a:xfrm>
          <a:custGeom>
            <a:avLst/>
            <a:gdLst>
              <a:gd name="connsiteX0" fmla="*/ 56466 w 3545736"/>
              <a:gd name="connsiteY0" fmla="*/ 59886 h 1813535"/>
              <a:gd name="connsiteX1" fmla="*/ 23013 w 3545736"/>
              <a:gd name="connsiteY1" fmla="*/ 104491 h 1813535"/>
              <a:gd name="connsiteX2" fmla="*/ 23013 w 3545736"/>
              <a:gd name="connsiteY2" fmla="*/ 294062 h 1813535"/>
              <a:gd name="connsiteX3" fmla="*/ 34164 w 3545736"/>
              <a:gd name="connsiteY3" fmla="*/ 1052344 h 1813535"/>
              <a:gd name="connsiteX4" fmla="*/ 56466 w 3545736"/>
              <a:gd name="connsiteY4" fmla="*/ 1119252 h 1813535"/>
              <a:gd name="connsiteX5" fmla="*/ 78769 w 3545736"/>
              <a:gd name="connsiteY5" fmla="*/ 1175008 h 1813535"/>
              <a:gd name="connsiteX6" fmla="*/ 89920 w 3545736"/>
              <a:gd name="connsiteY6" fmla="*/ 1208462 h 1813535"/>
              <a:gd name="connsiteX7" fmla="*/ 112222 w 3545736"/>
              <a:gd name="connsiteY7" fmla="*/ 1253066 h 1813535"/>
              <a:gd name="connsiteX8" fmla="*/ 145676 w 3545736"/>
              <a:gd name="connsiteY8" fmla="*/ 1319974 h 1813535"/>
              <a:gd name="connsiteX9" fmla="*/ 167979 w 3545736"/>
              <a:gd name="connsiteY9" fmla="*/ 1398032 h 1813535"/>
              <a:gd name="connsiteX10" fmla="*/ 201432 w 3545736"/>
              <a:gd name="connsiteY10" fmla="*/ 1409184 h 1813535"/>
              <a:gd name="connsiteX11" fmla="*/ 312944 w 3545736"/>
              <a:gd name="connsiteY11" fmla="*/ 1442637 h 1813535"/>
              <a:gd name="connsiteX12" fmla="*/ 435608 w 3545736"/>
              <a:gd name="connsiteY12" fmla="*/ 1464940 h 1813535"/>
              <a:gd name="connsiteX13" fmla="*/ 524818 w 3545736"/>
              <a:gd name="connsiteY13" fmla="*/ 1487242 h 1813535"/>
              <a:gd name="connsiteX14" fmla="*/ 558271 w 3545736"/>
              <a:gd name="connsiteY14" fmla="*/ 1498393 h 1813535"/>
              <a:gd name="connsiteX15" fmla="*/ 714388 w 3545736"/>
              <a:gd name="connsiteY15" fmla="*/ 1520696 h 1813535"/>
              <a:gd name="connsiteX16" fmla="*/ 747842 w 3545736"/>
              <a:gd name="connsiteY16" fmla="*/ 1531847 h 1813535"/>
              <a:gd name="connsiteX17" fmla="*/ 792447 w 3545736"/>
              <a:gd name="connsiteY17" fmla="*/ 1542998 h 1813535"/>
              <a:gd name="connsiteX18" fmla="*/ 881657 w 3545736"/>
              <a:gd name="connsiteY18" fmla="*/ 1587603 h 1813535"/>
              <a:gd name="connsiteX19" fmla="*/ 959715 w 3545736"/>
              <a:gd name="connsiteY19" fmla="*/ 1598754 h 1813535"/>
              <a:gd name="connsiteX20" fmla="*/ 1004320 w 3545736"/>
              <a:gd name="connsiteY20" fmla="*/ 1609905 h 1813535"/>
              <a:gd name="connsiteX21" fmla="*/ 1037774 w 3545736"/>
              <a:gd name="connsiteY21" fmla="*/ 1621057 h 1813535"/>
              <a:gd name="connsiteX22" fmla="*/ 1149286 w 3545736"/>
              <a:gd name="connsiteY22" fmla="*/ 1632208 h 1813535"/>
              <a:gd name="connsiteX23" fmla="*/ 1249647 w 3545736"/>
              <a:gd name="connsiteY23" fmla="*/ 1643359 h 1813535"/>
              <a:gd name="connsiteX24" fmla="*/ 1428066 w 3545736"/>
              <a:gd name="connsiteY24" fmla="*/ 1665662 h 1813535"/>
              <a:gd name="connsiteX25" fmla="*/ 1461520 w 3545736"/>
              <a:gd name="connsiteY25" fmla="*/ 1676813 h 1813535"/>
              <a:gd name="connsiteX26" fmla="*/ 1517276 w 3545736"/>
              <a:gd name="connsiteY26" fmla="*/ 1687964 h 1813535"/>
              <a:gd name="connsiteX27" fmla="*/ 1539579 w 3545736"/>
              <a:gd name="connsiteY27" fmla="*/ 1710266 h 1813535"/>
              <a:gd name="connsiteX28" fmla="*/ 1573032 w 3545736"/>
              <a:gd name="connsiteY28" fmla="*/ 1732569 h 1813535"/>
              <a:gd name="connsiteX29" fmla="*/ 1595335 w 3545736"/>
              <a:gd name="connsiteY29" fmla="*/ 1754871 h 1813535"/>
              <a:gd name="connsiteX30" fmla="*/ 1662242 w 3545736"/>
              <a:gd name="connsiteY30" fmla="*/ 1777174 h 1813535"/>
              <a:gd name="connsiteX31" fmla="*/ 1729149 w 3545736"/>
              <a:gd name="connsiteY31" fmla="*/ 1799476 h 1813535"/>
              <a:gd name="connsiteX32" fmla="*/ 1762603 w 3545736"/>
              <a:gd name="connsiteY32" fmla="*/ 1810627 h 1813535"/>
              <a:gd name="connsiteX33" fmla="*/ 2186349 w 3545736"/>
              <a:gd name="connsiteY33" fmla="*/ 1799476 h 1813535"/>
              <a:gd name="connsiteX34" fmla="*/ 2208652 w 3545736"/>
              <a:gd name="connsiteY34" fmla="*/ 1766023 h 1813535"/>
              <a:gd name="connsiteX35" fmla="*/ 2253257 w 3545736"/>
              <a:gd name="connsiteY35" fmla="*/ 1721418 h 1813535"/>
              <a:gd name="connsiteX36" fmla="*/ 2320164 w 3545736"/>
              <a:gd name="connsiteY36" fmla="*/ 1699115 h 1813535"/>
              <a:gd name="connsiteX37" fmla="*/ 2353618 w 3545736"/>
              <a:gd name="connsiteY37" fmla="*/ 1687964 h 1813535"/>
              <a:gd name="connsiteX38" fmla="*/ 2375920 w 3545736"/>
              <a:gd name="connsiteY38" fmla="*/ 1654510 h 1813535"/>
              <a:gd name="connsiteX39" fmla="*/ 2398222 w 3545736"/>
              <a:gd name="connsiteY39" fmla="*/ 1576452 h 1813535"/>
              <a:gd name="connsiteX40" fmla="*/ 2420525 w 3545736"/>
              <a:gd name="connsiteY40" fmla="*/ 1520696 h 1813535"/>
              <a:gd name="connsiteX41" fmla="*/ 2431676 w 3545736"/>
              <a:gd name="connsiteY41" fmla="*/ 1487242 h 1813535"/>
              <a:gd name="connsiteX42" fmla="*/ 2453979 w 3545736"/>
              <a:gd name="connsiteY42" fmla="*/ 1453788 h 1813535"/>
              <a:gd name="connsiteX43" fmla="*/ 2465130 w 3545736"/>
              <a:gd name="connsiteY43" fmla="*/ 1386881 h 1813535"/>
              <a:gd name="connsiteX44" fmla="*/ 2598944 w 3545736"/>
              <a:gd name="connsiteY44" fmla="*/ 1331125 h 1813535"/>
              <a:gd name="connsiteX45" fmla="*/ 2665852 w 3545736"/>
              <a:gd name="connsiteY45" fmla="*/ 1319974 h 1813535"/>
              <a:gd name="connsiteX46" fmla="*/ 2743910 w 3545736"/>
              <a:gd name="connsiteY46" fmla="*/ 1286520 h 1813535"/>
              <a:gd name="connsiteX47" fmla="*/ 2821969 w 3545736"/>
              <a:gd name="connsiteY47" fmla="*/ 1253066 h 1813535"/>
              <a:gd name="connsiteX48" fmla="*/ 2911179 w 3545736"/>
              <a:gd name="connsiteY48" fmla="*/ 1208462 h 1813535"/>
              <a:gd name="connsiteX49" fmla="*/ 3000388 w 3545736"/>
              <a:gd name="connsiteY49" fmla="*/ 1152705 h 1813535"/>
              <a:gd name="connsiteX50" fmla="*/ 3033842 w 3545736"/>
              <a:gd name="connsiteY50" fmla="*/ 1141554 h 1813535"/>
              <a:gd name="connsiteX51" fmla="*/ 3089598 w 3545736"/>
              <a:gd name="connsiteY51" fmla="*/ 1108101 h 1813535"/>
              <a:gd name="connsiteX52" fmla="*/ 3123052 w 3545736"/>
              <a:gd name="connsiteY52" fmla="*/ 1085798 h 1813535"/>
              <a:gd name="connsiteX53" fmla="*/ 3189959 w 3545736"/>
              <a:gd name="connsiteY53" fmla="*/ 1063496 h 1813535"/>
              <a:gd name="connsiteX54" fmla="*/ 3234564 w 3545736"/>
              <a:gd name="connsiteY54" fmla="*/ 1041193 h 1813535"/>
              <a:gd name="connsiteX55" fmla="*/ 3301471 w 3545736"/>
              <a:gd name="connsiteY55" fmla="*/ 1018891 h 1813535"/>
              <a:gd name="connsiteX56" fmla="*/ 3346076 w 3545736"/>
              <a:gd name="connsiteY56" fmla="*/ 985437 h 1813535"/>
              <a:gd name="connsiteX57" fmla="*/ 3424135 w 3545736"/>
              <a:gd name="connsiteY57" fmla="*/ 951984 h 1813535"/>
              <a:gd name="connsiteX58" fmla="*/ 3479891 w 3545736"/>
              <a:gd name="connsiteY58" fmla="*/ 873925 h 1813535"/>
              <a:gd name="connsiteX59" fmla="*/ 3524496 w 3545736"/>
              <a:gd name="connsiteY59" fmla="*/ 818169 h 1813535"/>
              <a:gd name="connsiteX60" fmla="*/ 3524496 w 3545736"/>
              <a:gd name="connsiteY60" fmla="*/ 595144 h 1813535"/>
              <a:gd name="connsiteX61" fmla="*/ 3502193 w 3545736"/>
              <a:gd name="connsiteY61" fmla="*/ 572842 h 1813535"/>
              <a:gd name="connsiteX62" fmla="*/ 3446437 w 3545736"/>
              <a:gd name="connsiteY62" fmla="*/ 528237 h 1813535"/>
              <a:gd name="connsiteX63" fmla="*/ 3201110 w 3545736"/>
              <a:gd name="connsiteY63" fmla="*/ 550540 h 1813535"/>
              <a:gd name="connsiteX64" fmla="*/ 3123052 w 3545736"/>
              <a:gd name="connsiteY64" fmla="*/ 617447 h 1813535"/>
              <a:gd name="connsiteX65" fmla="*/ 3100749 w 3545736"/>
              <a:gd name="connsiteY65" fmla="*/ 639749 h 1813535"/>
              <a:gd name="connsiteX66" fmla="*/ 3067296 w 3545736"/>
              <a:gd name="connsiteY66" fmla="*/ 650901 h 1813535"/>
              <a:gd name="connsiteX67" fmla="*/ 3011539 w 3545736"/>
              <a:gd name="connsiteY67" fmla="*/ 695505 h 1813535"/>
              <a:gd name="connsiteX68" fmla="*/ 2989237 w 3545736"/>
              <a:gd name="connsiteY68" fmla="*/ 717808 h 1813535"/>
              <a:gd name="connsiteX69" fmla="*/ 2955783 w 3545736"/>
              <a:gd name="connsiteY69" fmla="*/ 740110 h 1813535"/>
              <a:gd name="connsiteX70" fmla="*/ 2933481 w 3545736"/>
              <a:gd name="connsiteY70" fmla="*/ 762413 h 1813535"/>
              <a:gd name="connsiteX71" fmla="*/ 2900027 w 3545736"/>
              <a:gd name="connsiteY71" fmla="*/ 773564 h 1813535"/>
              <a:gd name="connsiteX72" fmla="*/ 2866574 w 3545736"/>
              <a:gd name="connsiteY72" fmla="*/ 795866 h 1813535"/>
              <a:gd name="connsiteX73" fmla="*/ 2732759 w 3545736"/>
              <a:gd name="connsiteY73" fmla="*/ 829320 h 1813535"/>
              <a:gd name="connsiteX74" fmla="*/ 2699305 w 3545736"/>
              <a:gd name="connsiteY74" fmla="*/ 840471 h 1813535"/>
              <a:gd name="connsiteX75" fmla="*/ 2576642 w 3545736"/>
              <a:gd name="connsiteY75" fmla="*/ 851623 h 1813535"/>
              <a:gd name="connsiteX76" fmla="*/ 2375920 w 3545736"/>
              <a:gd name="connsiteY76" fmla="*/ 840471 h 1813535"/>
              <a:gd name="connsiteX77" fmla="*/ 2297861 w 3545736"/>
              <a:gd name="connsiteY77" fmla="*/ 795866 h 1813535"/>
              <a:gd name="connsiteX78" fmla="*/ 2230954 w 3545736"/>
              <a:gd name="connsiteY78" fmla="*/ 717808 h 1813535"/>
              <a:gd name="connsiteX79" fmla="*/ 2197500 w 3545736"/>
              <a:gd name="connsiteY79" fmla="*/ 662052 h 1813535"/>
              <a:gd name="connsiteX80" fmla="*/ 2152896 w 3545736"/>
              <a:gd name="connsiteY80" fmla="*/ 595144 h 1813535"/>
              <a:gd name="connsiteX81" fmla="*/ 2130593 w 3545736"/>
              <a:gd name="connsiteY81" fmla="*/ 572842 h 1813535"/>
              <a:gd name="connsiteX82" fmla="*/ 2108291 w 3545736"/>
              <a:gd name="connsiteY82" fmla="*/ 539388 h 1813535"/>
              <a:gd name="connsiteX83" fmla="*/ 2030232 w 3545736"/>
              <a:gd name="connsiteY83" fmla="*/ 461330 h 1813535"/>
              <a:gd name="connsiteX84" fmla="*/ 1996779 w 3545736"/>
              <a:gd name="connsiteY84" fmla="*/ 427876 h 1813535"/>
              <a:gd name="connsiteX85" fmla="*/ 1963325 w 3545736"/>
              <a:gd name="connsiteY85" fmla="*/ 394423 h 1813535"/>
              <a:gd name="connsiteX86" fmla="*/ 1907569 w 3545736"/>
              <a:gd name="connsiteY86" fmla="*/ 316364 h 1813535"/>
              <a:gd name="connsiteX87" fmla="*/ 1796057 w 3545736"/>
              <a:gd name="connsiteY87" fmla="*/ 227154 h 1813535"/>
              <a:gd name="connsiteX88" fmla="*/ 1796057 w 3545736"/>
              <a:gd name="connsiteY88" fmla="*/ 227154 h 1813535"/>
              <a:gd name="connsiteX89" fmla="*/ 1729149 w 3545736"/>
              <a:gd name="connsiteY89" fmla="*/ 182549 h 1813535"/>
              <a:gd name="connsiteX90" fmla="*/ 1651091 w 3545736"/>
              <a:gd name="connsiteY90" fmla="*/ 171398 h 1813535"/>
              <a:gd name="connsiteX91" fmla="*/ 1316554 w 3545736"/>
              <a:gd name="connsiteY91" fmla="*/ 182549 h 1813535"/>
              <a:gd name="connsiteX92" fmla="*/ 1249647 w 3545736"/>
              <a:gd name="connsiteY92" fmla="*/ 204852 h 1813535"/>
              <a:gd name="connsiteX93" fmla="*/ 535969 w 3545736"/>
              <a:gd name="connsiteY93" fmla="*/ 204852 h 1813535"/>
              <a:gd name="connsiteX94" fmla="*/ 502515 w 3545736"/>
              <a:gd name="connsiteY94" fmla="*/ 171398 h 1813535"/>
              <a:gd name="connsiteX95" fmla="*/ 469061 w 3545736"/>
              <a:gd name="connsiteY95" fmla="*/ 160247 h 1813535"/>
              <a:gd name="connsiteX96" fmla="*/ 413305 w 3545736"/>
              <a:gd name="connsiteY96" fmla="*/ 104491 h 1813535"/>
              <a:gd name="connsiteX97" fmla="*/ 391003 w 3545736"/>
              <a:gd name="connsiteY97" fmla="*/ 82188 h 1813535"/>
              <a:gd name="connsiteX98" fmla="*/ 357549 w 3545736"/>
              <a:gd name="connsiteY98" fmla="*/ 71037 h 1813535"/>
              <a:gd name="connsiteX99" fmla="*/ 312944 w 3545736"/>
              <a:gd name="connsiteY99" fmla="*/ 37584 h 1813535"/>
              <a:gd name="connsiteX100" fmla="*/ 101071 w 3545736"/>
              <a:gd name="connsiteY100" fmla="*/ 15281 h 1813535"/>
              <a:gd name="connsiteX101" fmla="*/ 101071 w 3545736"/>
              <a:gd name="connsiteY101" fmla="*/ 15281 h 1813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3545736" h="1813535">
                <a:moveTo>
                  <a:pt x="56466" y="59886"/>
                </a:moveTo>
                <a:cubicBezTo>
                  <a:pt x="45315" y="74754"/>
                  <a:pt x="27802" y="86533"/>
                  <a:pt x="23013" y="104491"/>
                </a:cubicBezTo>
                <a:cubicBezTo>
                  <a:pt x="0" y="190790"/>
                  <a:pt x="10516" y="219083"/>
                  <a:pt x="23013" y="294062"/>
                </a:cubicBezTo>
                <a:cubicBezTo>
                  <a:pt x="26730" y="546823"/>
                  <a:pt x="23924" y="799763"/>
                  <a:pt x="34164" y="1052344"/>
                </a:cubicBezTo>
                <a:cubicBezTo>
                  <a:pt x="35116" y="1075834"/>
                  <a:pt x="47735" y="1097425"/>
                  <a:pt x="56466" y="1119252"/>
                </a:cubicBezTo>
                <a:cubicBezTo>
                  <a:pt x="63900" y="1137837"/>
                  <a:pt x="71740" y="1156265"/>
                  <a:pt x="78769" y="1175008"/>
                </a:cubicBezTo>
                <a:cubicBezTo>
                  <a:pt x="82896" y="1186014"/>
                  <a:pt x="85290" y="1197658"/>
                  <a:pt x="89920" y="1208462"/>
                </a:cubicBezTo>
                <a:cubicBezTo>
                  <a:pt x="96468" y="1223741"/>
                  <a:pt x="105674" y="1237787"/>
                  <a:pt x="112222" y="1253066"/>
                </a:cubicBezTo>
                <a:cubicBezTo>
                  <a:pt x="139923" y="1317701"/>
                  <a:pt x="102817" y="1255684"/>
                  <a:pt x="145676" y="1319974"/>
                </a:cubicBezTo>
                <a:cubicBezTo>
                  <a:pt x="145773" y="1320363"/>
                  <a:pt x="162644" y="1392697"/>
                  <a:pt x="167979" y="1398032"/>
                </a:cubicBezTo>
                <a:cubicBezTo>
                  <a:pt x="176291" y="1406344"/>
                  <a:pt x="190130" y="1405955"/>
                  <a:pt x="201432" y="1409184"/>
                </a:cubicBezTo>
                <a:cubicBezTo>
                  <a:pt x="319442" y="1442902"/>
                  <a:pt x="153884" y="1389618"/>
                  <a:pt x="312944" y="1442637"/>
                </a:cubicBezTo>
                <a:cubicBezTo>
                  <a:pt x="391783" y="1468916"/>
                  <a:pt x="291509" y="1437921"/>
                  <a:pt x="435608" y="1464940"/>
                </a:cubicBezTo>
                <a:cubicBezTo>
                  <a:pt x="465735" y="1470589"/>
                  <a:pt x="495739" y="1477549"/>
                  <a:pt x="524818" y="1487242"/>
                </a:cubicBezTo>
                <a:cubicBezTo>
                  <a:pt x="535969" y="1490959"/>
                  <a:pt x="546797" y="1495843"/>
                  <a:pt x="558271" y="1498393"/>
                </a:cubicBezTo>
                <a:cubicBezTo>
                  <a:pt x="599606" y="1507578"/>
                  <a:pt x="675817" y="1515874"/>
                  <a:pt x="714388" y="1520696"/>
                </a:cubicBezTo>
                <a:cubicBezTo>
                  <a:pt x="725539" y="1524413"/>
                  <a:pt x="736540" y="1528618"/>
                  <a:pt x="747842" y="1531847"/>
                </a:cubicBezTo>
                <a:cubicBezTo>
                  <a:pt x="762578" y="1536057"/>
                  <a:pt x="778300" y="1537103"/>
                  <a:pt x="792447" y="1542998"/>
                </a:cubicBezTo>
                <a:cubicBezTo>
                  <a:pt x="823136" y="1555785"/>
                  <a:pt x="848745" y="1582901"/>
                  <a:pt x="881657" y="1587603"/>
                </a:cubicBezTo>
                <a:cubicBezTo>
                  <a:pt x="907676" y="1591320"/>
                  <a:pt x="933855" y="1594052"/>
                  <a:pt x="959715" y="1598754"/>
                </a:cubicBezTo>
                <a:cubicBezTo>
                  <a:pt x="974794" y="1601496"/>
                  <a:pt x="989584" y="1605695"/>
                  <a:pt x="1004320" y="1609905"/>
                </a:cubicBezTo>
                <a:cubicBezTo>
                  <a:pt x="1015622" y="1613134"/>
                  <a:pt x="1026156" y="1619270"/>
                  <a:pt x="1037774" y="1621057"/>
                </a:cubicBezTo>
                <a:cubicBezTo>
                  <a:pt x="1074696" y="1626737"/>
                  <a:pt x="1112135" y="1628297"/>
                  <a:pt x="1149286" y="1632208"/>
                </a:cubicBezTo>
                <a:lnTo>
                  <a:pt x="1249647" y="1643359"/>
                </a:lnTo>
                <a:lnTo>
                  <a:pt x="1428066" y="1665662"/>
                </a:lnTo>
                <a:cubicBezTo>
                  <a:pt x="1439217" y="1669379"/>
                  <a:pt x="1450116" y="1673962"/>
                  <a:pt x="1461520" y="1676813"/>
                </a:cubicBezTo>
                <a:cubicBezTo>
                  <a:pt x="1479908" y="1681410"/>
                  <a:pt x="1499855" y="1680498"/>
                  <a:pt x="1517276" y="1687964"/>
                </a:cubicBezTo>
                <a:cubicBezTo>
                  <a:pt x="1526939" y="1692105"/>
                  <a:pt x="1531369" y="1703698"/>
                  <a:pt x="1539579" y="1710266"/>
                </a:cubicBezTo>
                <a:cubicBezTo>
                  <a:pt x="1550044" y="1718638"/>
                  <a:pt x="1562567" y="1724197"/>
                  <a:pt x="1573032" y="1732569"/>
                </a:cubicBezTo>
                <a:cubicBezTo>
                  <a:pt x="1581242" y="1739137"/>
                  <a:pt x="1585931" y="1750169"/>
                  <a:pt x="1595335" y="1754871"/>
                </a:cubicBezTo>
                <a:cubicBezTo>
                  <a:pt x="1616362" y="1765384"/>
                  <a:pt x="1639940" y="1769740"/>
                  <a:pt x="1662242" y="1777174"/>
                </a:cubicBezTo>
                <a:lnTo>
                  <a:pt x="1729149" y="1799476"/>
                </a:lnTo>
                <a:lnTo>
                  <a:pt x="1762603" y="1810627"/>
                </a:lnTo>
                <a:cubicBezTo>
                  <a:pt x="1903852" y="1806910"/>
                  <a:pt x="2045753" y="1813535"/>
                  <a:pt x="2186349" y="1799476"/>
                </a:cubicBezTo>
                <a:cubicBezTo>
                  <a:pt x="2199685" y="1798142"/>
                  <a:pt x="2199930" y="1776198"/>
                  <a:pt x="2208652" y="1766023"/>
                </a:cubicBezTo>
                <a:cubicBezTo>
                  <a:pt x="2222336" y="1750058"/>
                  <a:pt x="2233309" y="1728067"/>
                  <a:pt x="2253257" y="1721418"/>
                </a:cubicBezTo>
                <a:lnTo>
                  <a:pt x="2320164" y="1699115"/>
                </a:lnTo>
                <a:lnTo>
                  <a:pt x="2353618" y="1687964"/>
                </a:lnTo>
                <a:cubicBezTo>
                  <a:pt x="2361052" y="1676813"/>
                  <a:pt x="2369926" y="1666497"/>
                  <a:pt x="2375920" y="1654510"/>
                </a:cubicBezTo>
                <a:cubicBezTo>
                  <a:pt x="2386660" y="1633030"/>
                  <a:pt x="2391075" y="1597892"/>
                  <a:pt x="2398222" y="1576452"/>
                </a:cubicBezTo>
                <a:cubicBezTo>
                  <a:pt x="2404552" y="1557462"/>
                  <a:pt x="2413496" y="1539439"/>
                  <a:pt x="2420525" y="1520696"/>
                </a:cubicBezTo>
                <a:cubicBezTo>
                  <a:pt x="2424652" y="1509690"/>
                  <a:pt x="2426419" y="1497756"/>
                  <a:pt x="2431676" y="1487242"/>
                </a:cubicBezTo>
                <a:cubicBezTo>
                  <a:pt x="2437670" y="1475255"/>
                  <a:pt x="2446545" y="1464939"/>
                  <a:pt x="2453979" y="1453788"/>
                </a:cubicBezTo>
                <a:cubicBezTo>
                  <a:pt x="2457696" y="1431486"/>
                  <a:pt x="2450005" y="1403687"/>
                  <a:pt x="2465130" y="1386881"/>
                </a:cubicBezTo>
                <a:cubicBezTo>
                  <a:pt x="2489868" y="1359394"/>
                  <a:pt x="2558124" y="1339289"/>
                  <a:pt x="2598944" y="1331125"/>
                </a:cubicBezTo>
                <a:cubicBezTo>
                  <a:pt x="2621115" y="1326691"/>
                  <a:pt x="2643549" y="1323691"/>
                  <a:pt x="2665852" y="1319974"/>
                </a:cubicBezTo>
                <a:cubicBezTo>
                  <a:pt x="2744309" y="1293822"/>
                  <a:pt x="2647448" y="1327861"/>
                  <a:pt x="2743910" y="1286520"/>
                </a:cubicBezTo>
                <a:cubicBezTo>
                  <a:pt x="2813010" y="1256906"/>
                  <a:pt x="2738742" y="1299303"/>
                  <a:pt x="2821969" y="1253066"/>
                </a:cubicBezTo>
                <a:cubicBezTo>
                  <a:pt x="2900968" y="1209178"/>
                  <a:pt x="2850024" y="1228846"/>
                  <a:pt x="2911179" y="1208462"/>
                </a:cubicBezTo>
                <a:cubicBezTo>
                  <a:pt x="2953869" y="1176444"/>
                  <a:pt x="2952767" y="1173114"/>
                  <a:pt x="3000388" y="1152705"/>
                </a:cubicBezTo>
                <a:cubicBezTo>
                  <a:pt x="3011192" y="1148075"/>
                  <a:pt x="3023328" y="1146811"/>
                  <a:pt x="3033842" y="1141554"/>
                </a:cubicBezTo>
                <a:cubicBezTo>
                  <a:pt x="3053228" y="1131861"/>
                  <a:pt x="3071219" y="1119588"/>
                  <a:pt x="3089598" y="1108101"/>
                </a:cubicBezTo>
                <a:cubicBezTo>
                  <a:pt x="3100963" y="1100998"/>
                  <a:pt x="3110805" y="1091241"/>
                  <a:pt x="3123052" y="1085798"/>
                </a:cubicBezTo>
                <a:cubicBezTo>
                  <a:pt x="3144535" y="1076250"/>
                  <a:pt x="3168932" y="1074010"/>
                  <a:pt x="3189959" y="1063496"/>
                </a:cubicBezTo>
                <a:cubicBezTo>
                  <a:pt x="3204827" y="1056062"/>
                  <a:pt x="3219130" y="1047367"/>
                  <a:pt x="3234564" y="1041193"/>
                </a:cubicBezTo>
                <a:cubicBezTo>
                  <a:pt x="3256391" y="1032462"/>
                  <a:pt x="3301471" y="1018891"/>
                  <a:pt x="3301471" y="1018891"/>
                </a:cubicBezTo>
                <a:cubicBezTo>
                  <a:pt x="3316339" y="1007740"/>
                  <a:pt x="3329453" y="993749"/>
                  <a:pt x="3346076" y="985437"/>
                </a:cubicBezTo>
                <a:cubicBezTo>
                  <a:pt x="3490106" y="913422"/>
                  <a:pt x="3302355" y="1033169"/>
                  <a:pt x="3424135" y="951984"/>
                </a:cubicBezTo>
                <a:cubicBezTo>
                  <a:pt x="3451796" y="868998"/>
                  <a:pt x="3409334" y="979763"/>
                  <a:pt x="3479891" y="873925"/>
                </a:cubicBezTo>
                <a:cubicBezTo>
                  <a:pt x="3508025" y="831723"/>
                  <a:pt x="3492716" y="849948"/>
                  <a:pt x="3524496" y="818169"/>
                </a:cubicBezTo>
                <a:cubicBezTo>
                  <a:pt x="3532992" y="733209"/>
                  <a:pt x="3545736" y="680104"/>
                  <a:pt x="3524496" y="595144"/>
                </a:cubicBezTo>
                <a:cubicBezTo>
                  <a:pt x="3521946" y="584944"/>
                  <a:pt x="3510403" y="579410"/>
                  <a:pt x="3502193" y="572842"/>
                </a:cubicBezTo>
                <a:cubicBezTo>
                  <a:pt x="3431869" y="516585"/>
                  <a:pt x="3500277" y="582079"/>
                  <a:pt x="3446437" y="528237"/>
                </a:cubicBezTo>
                <a:cubicBezTo>
                  <a:pt x="3443902" y="528406"/>
                  <a:pt x="3244667" y="537473"/>
                  <a:pt x="3201110" y="550540"/>
                </a:cubicBezTo>
                <a:cubicBezTo>
                  <a:pt x="3176849" y="557819"/>
                  <a:pt x="3135263" y="605237"/>
                  <a:pt x="3123052" y="617447"/>
                </a:cubicBezTo>
                <a:cubicBezTo>
                  <a:pt x="3115618" y="624881"/>
                  <a:pt x="3110723" y="636424"/>
                  <a:pt x="3100749" y="639749"/>
                </a:cubicBezTo>
                <a:lnTo>
                  <a:pt x="3067296" y="650901"/>
                </a:lnTo>
                <a:cubicBezTo>
                  <a:pt x="3013436" y="704758"/>
                  <a:pt x="3081887" y="639226"/>
                  <a:pt x="3011539" y="695505"/>
                </a:cubicBezTo>
                <a:cubicBezTo>
                  <a:pt x="3003329" y="702073"/>
                  <a:pt x="2997447" y="711240"/>
                  <a:pt x="2989237" y="717808"/>
                </a:cubicBezTo>
                <a:cubicBezTo>
                  <a:pt x="2978772" y="726180"/>
                  <a:pt x="2966248" y="731738"/>
                  <a:pt x="2955783" y="740110"/>
                </a:cubicBezTo>
                <a:cubicBezTo>
                  <a:pt x="2947573" y="746678"/>
                  <a:pt x="2942496" y="757004"/>
                  <a:pt x="2933481" y="762413"/>
                </a:cubicBezTo>
                <a:cubicBezTo>
                  <a:pt x="2923402" y="768461"/>
                  <a:pt x="2911178" y="769847"/>
                  <a:pt x="2900027" y="773564"/>
                </a:cubicBezTo>
                <a:cubicBezTo>
                  <a:pt x="2888876" y="780998"/>
                  <a:pt x="2878821" y="790423"/>
                  <a:pt x="2866574" y="795866"/>
                </a:cubicBezTo>
                <a:cubicBezTo>
                  <a:pt x="2798974" y="825910"/>
                  <a:pt x="2802891" y="813735"/>
                  <a:pt x="2732759" y="829320"/>
                </a:cubicBezTo>
                <a:cubicBezTo>
                  <a:pt x="2721284" y="831870"/>
                  <a:pt x="2710941" y="838809"/>
                  <a:pt x="2699305" y="840471"/>
                </a:cubicBezTo>
                <a:cubicBezTo>
                  <a:pt x="2658661" y="846277"/>
                  <a:pt x="2617530" y="847906"/>
                  <a:pt x="2576642" y="851623"/>
                </a:cubicBezTo>
                <a:cubicBezTo>
                  <a:pt x="2509735" y="847906"/>
                  <a:pt x="2442629" y="846824"/>
                  <a:pt x="2375920" y="840471"/>
                </a:cubicBezTo>
                <a:cubicBezTo>
                  <a:pt x="2345601" y="837583"/>
                  <a:pt x="2319034" y="814015"/>
                  <a:pt x="2297861" y="795866"/>
                </a:cubicBezTo>
                <a:cubicBezTo>
                  <a:pt x="2265245" y="767909"/>
                  <a:pt x="2257396" y="753063"/>
                  <a:pt x="2230954" y="717808"/>
                </a:cubicBezTo>
                <a:cubicBezTo>
                  <a:pt x="2209632" y="653840"/>
                  <a:pt x="2234239" y="711037"/>
                  <a:pt x="2197500" y="662052"/>
                </a:cubicBezTo>
                <a:cubicBezTo>
                  <a:pt x="2181418" y="640609"/>
                  <a:pt x="2171850" y="614097"/>
                  <a:pt x="2152896" y="595144"/>
                </a:cubicBezTo>
                <a:cubicBezTo>
                  <a:pt x="2145462" y="587710"/>
                  <a:pt x="2137161" y="581052"/>
                  <a:pt x="2130593" y="572842"/>
                </a:cubicBezTo>
                <a:cubicBezTo>
                  <a:pt x="2122221" y="562377"/>
                  <a:pt x="2117116" y="549474"/>
                  <a:pt x="2108291" y="539388"/>
                </a:cubicBezTo>
                <a:cubicBezTo>
                  <a:pt x="2108259" y="539351"/>
                  <a:pt x="2045857" y="476955"/>
                  <a:pt x="2030232" y="461330"/>
                </a:cubicBezTo>
                <a:lnTo>
                  <a:pt x="1996779" y="427876"/>
                </a:lnTo>
                <a:cubicBezTo>
                  <a:pt x="1985628" y="416725"/>
                  <a:pt x="1972073" y="407544"/>
                  <a:pt x="1963325" y="394423"/>
                </a:cubicBezTo>
                <a:cubicBezTo>
                  <a:pt x="1946674" y="369447"/>
                  <a:pt x="1926929" y="338490"/>
                  <a:pt x="1907569" y="316364"/>
                </a:cubicBezTo>
                <a:cubicBezTo>
                  <a:pt x="1863079" y="265518"/>
                  <a:pt x="1856152" y="267217"/>
                  <a:pt x="1796057" y="227154"/>
                </a:cubicBezTo>
                <a:lnTo>
                  <a:pt x="1796057" y="227154"/>
                </a:lnTo>
                <a:cubicBezTo>
                  <a:pt x="1772675" y="203773"/>
                  <a:pt x="1766278" y="192675"/>
                  <a:pt x="1729149" y="182549"/>
                </a:cubicBezTo>
                <a:cubicBezTo>
                  <a:pt x="1703792" y="175633"/>
                  <a:pt x="1677110" y="175115"/>
                  <a:pt x="1651091" y="171398"/>
                </a:cubicBezTo>
                <a:cubicBezTo>
                  <a:pt x="1539579" y="175115"/>
                  <a:pt x="1427743" y="173283"/>
                  <a:pt x="1316554" y="182549"/>
                </a:cubicBezTo>
                <a:cubicBezTo>
                  <a:pt x="1293126" y="184501"/>
                  <a:pt x="1273156" y="204852"/>
                  <a:pt x="1249647" y="204852"/>
                </a:cubicBezTo>
                <a:lnTo>
                  <a:pt x="535969" y="204852"/>
                </a:lnTo>
                <a:cubicBezTo>
                  <a:pt x="524818" y="193701"/>
                  <a:pt x="515637" y="180146"/>
                  <a:pt x="502515" y="171398"/>
                </a:cubicBezTo>
                <a:cubicBezTo>
                  <a:pt x="492735" y="164878"/>
                  <a:pt x="478465" y="167300"/>
                  <a:pt x="469061" y="160247"/>
                </a:cubicBezTo>
                <a:cubicBezTo>
                  <a:pt x="448034" y="144477"/>
                  <a:pt x="431890" y="123076"/>
                  <a:pt x="413305" y="104491"/>
                </a:cubicBezTo>
                <a:cubicBezTo>
                  <a:pt x="405871" y="97057"/>
                  <a:pt x="400977" y="85513"/>
                  <a:pt x="391003" y="82188"/>
                </a:cubicBezTo>
                <a:lnTo>
                  <a:pt x="357549" y="71037"/>
                </a:lnTo>
                <a:cubicBezTo>
                  <a:pt x="342681" y="59886"/>
                  <a:pt x="329567" y="45896"/>
                  <a:pt x="312944" y="37584"/>
                </a:cubicBezTo>
                <a:cubicBezTo>
                  <a:pt x="237776" y="0"/>
                  <a:pt x="192299" y="15281"/>
                  <a:pt x="101071" y="15281"/>
                </a:cubicBezTo>
                <a:lnTo>
                  <a:pt x="101071" y="15281"/>
                </a:lnTo>
              </a:path>
            </a:pathLst>
          </a:custGeom>
          <a:solidFill>
            <a:srgbClr val="FF0000">
              <a:alpha val="53000"/>
            </a:srgbClr>
          </a:solidFill>
          <a:ln>
            <a:solidFill>
              <a:schemeClr val="accent1">
                <a:shade val="95000"/>
                <a:satMod val="10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9221" name="Text Box 3"/>
          <p:cNvSpPr txBox="1">
            <a:spLocks noChangeArrowheads="1"/>
          </p:cNvSpPr>
          <p:nvPr/>
        </p:nvSpPr>
        <p:spPr bwMode="auto">
          <a:xfrm>
            <a:off x="304800" y="304800"/>
            <a:ext cx="8610600" cy="400050"/>
          </a:xfrm>
          <a:prstGeom prst="rect">
            <a:avLst/>
          </a:prstGeom>
          <a:solidFill>
            <a:srgbClr val="FFFFFF"/>
          </a:solidFill>
          <a:ln w="9525">
            <a:solidFill>
              <a:srgbClr val="000000"/>
            </a:solidFill>
            <a:miter lim="800000"/>
            <a:headEnd/>
            <a:tailEnd/>
          </a:ln>
        </p:spPr>
        <p:txBody>
          <a:bodyPr>
            <a:spAutoFit/>
          </a:bodyPr>
          <a:lstStyle/>
          <a:p>
            <a:r>
              <a:rPr lang="en-US" sz="2000" b="1">
                <a:cs typeface="Times New Roman" pitchFamily="18" charset="0"/>
              </a:rPr>
              <a:t>Watersheds of the Kentucky and Green Rivers</a:t>
            </a:r>
            <a:endParaRPr lang="en-US" sz="1200"/>
          </a:p>
        </p:txBody>
      </p:sp>
      <p:sp>
        <p:nvSpPr>
          <p:cNvPr id="7" name="Text Box 3"/>
          <p:cNvSpPr txBox="1">
            <a:spLocks noChangeArrowheads="1"/>
          </p:cNvSpPr>
          <p:nvPr/>
        </p:nvSpPr>
        <p:spPr bwMode="auto">
          <a:xfrm>
            <a:off x="228600" y="1219200"/>
            <a:ext cx="3962400" cy="1477963"/>
          </a:xfrm>
          <a:prstGeom prst="rect">
            <a:avLst/>
          </a:prstGeom>
          <a:solidFill>
            <a:srgbClr val="FFFFFF"/>
          </a:solidFill>
          <a:ln w="9525">
            <a:solidFill>
              <a:srgbClr val="000000"/>
            </a:solidFill>
            <a:miter lim="800000"/>
            <a:headEnd/>
            <a:tailEnd/>
          </a:ln>
        </p:spPr>
        <p:txBody>
          <a:bodyPr>
            <a:spAutoFit/>
          </a:bodyPr>
          <a:lstStyle/>
          <a:p>
            <a:r>
              <a:rPr lang="en-US" dirty="0"/>
              <a:t>By starting at the river mouth and drawing a line to separate two rivers from each other, the approximate watershed for that river can be drawn.</a:t>
            </a:r>
            <a:endParaRPr lang="en-US" sz="11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ox(i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pic>
        <p:nvPicPr>
          <p:cNvPr id="10242" name="Picture 6" descr="Graphic of Kentucky river basins grouped for watershed management"/>
          <p:cNvPicPr>
            <a:picLocks noChangeAspect="1" noChangeArrowheads="1"/>
          </p:cNvPicPr>
          <p:nvPr/>
        </p:nvPicPr>
        <p:blipFill>
          <a:blip r:embed="rId3" cstate="print"/>
          <a:srcRect/>
          <a:stretch>
            <a:fillRect/>
          </a:stretch>
        </p:blipFill>
        <p:spPr bwMode="auto">
          <a:xfrm>
            <a:off x="194441" y="1752599"/>
            <a:ext cx="8610600" cy="4138613"/>
          </a:xfrm>
          <a:prstGeom prst="rect">
            <a:avLst/>
          </a:prstGeom>
          <a:noFill/>
          <a:ln w="22225" cmpd="sng">
            <a:solidFill>
              <a:schemeClr val="tx1"/>
            </a:solidFill>
            <a:miter lim="800000"/>
            <a:headEnd/>
            <a:tailEnd/>
          </a:ln>
        </p:spPr>
      </p:pic>
      <p:sp>
        <p:nvSpPr>
          <p:cNvPr id="10243" name="Text Box 7"/>
          <p:cNvSpPr txBox="1">
            <a:spLocks noChangeArrowheads="1"/>
          </p:cNvSpPr>
          <p:nvPr/>
        </p:nvSpPr>
        <p:spPr bwMode="auto">
          <a:xfrm>
            <a:off x="762000" y="762000"/>
            <a:ext cx="5334000" cy="641350"/>
          </a:xfrm>
          <a:prstGeom prst="rect">
            <a:avLst/>
          </a:prstGeom>
          <a:noFill/>
          <a:ln w="9525">
            <a:noFill/>
            <a:miter lim="800000"/>
            <a:headEnd/>
            <a:tailEnd/>
          </a:ln>
        </p:spPr>
        <p:txBody>
          <a:bodyPr wrap="square">
            <a:spAutoFit/>
          </a:bodyPr>
          <a:lstStyle/>
          <a:p>
            <a:pPr>
              <a:spcBef>
                <a:spcPct val="50000"/>
              </a:spcBef>
            </a:pPr>
            <a:r>
              <a:rPr lang="en-US" sz="3600" dirty="0">
                <a:effectLst>
                  <a:outerShdw blurRad="38100" dist="38100" dir="2700000" algn="tl">
                    <a:srgbClr val="000000">
                      <a:alpha val="43137"/>
                    </a:srgbClr>
                  </a:outerShdw>
                </a:effectLst>
                <a:latin typeface="Calibri" pitchFamily="34" charset="0"/>
              </a:rPr>
              <a:t>River Basins of Kentucky</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KY river subbasins.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0" y="0"/>
            <a:ext cx="6858000" cy="6858000"/>
          </a:xfrm>
          <a:prstGeom prst="rect">
            <a:avLst/>
          </a:prstGeom>
        </p:spPr>
      </p:pic>
    </p:spTree>
    <p:extLst>
      <p:ext uri="{BB962C8B-B14F-4D97-AF65-F5344CB8AC3E}">
        <p14:creationId xmlns:p14="http://schemas.microsoft.com/office/powerpoint/2010/main" val="20495038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Watershed_Bowls_with%20text_TCE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584751"/>
            <a:ext cx="4343399" cy="5611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457200" y="1828800"/>
            <a:ext cx="4419600" cy="236988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a:outerShdw blurRad="50800" dist="38100" dir="2700000" algn="tl" rotWithShape="0">
              <a:prstClr val="black">
                <a:alpha val="40000"/>
              </a:prstClr>
            </a:outerShdw>
          </a:effectLst>
        </p:spPr>
        <p:txBody>
          <a:bodyPr wrap="square" rtlCol="0">
            <a:spAutoFit/>
          </a:bodyPr>
          <a:lstStyle/>
          <a:p>
            <a:r>
              <a:rPr lang="en-US" sz="2800" dirty="0" smtClean="0">
                <a:effectLst>
                  <a:outerShdw blurRad="38100" dist="38100" dir="2700000" algn="tl">
                    <a:srgbClr val="000000">
                      <a:alpha val="43137"/>
                    </a:srgbClr>
                  </a:outerShdw>
                </a:effectLst>
                <a:latin typeface="Franklin Gothic Medium" pitchFamily="34" charset="0"/>
              </a:rPr>
              <a:t>Large drainage areas can be broken down into smaller ones that “nest” inside them.</a:t>
            </a:r>
          </a:p>
          <a:p>
            <a:r>
              <a:rPr lang="en-US" sz="3600" dirty="0" smtClean="0">
                <a:effectLst>
                  <a:outerShdw blurRad="38100" dist="38100" dir="2700000" algn="tl">
                    <a:srgbClr val="000000">
                      <a:alpha val="43137"/>
                    </a:srgbClr>
                  </a:outerShdw>
                </a:effectLst>
                <a:latin typeface="Franklin Gothic Medium" pitchFamily="34" charset="0"/>
              </a:rPr>
              <a:t>Sub-watersheds</a:t>
            </a:r>
            <a:endParaRPr lang="en-US" sz="3600" dirty="0">
              <a:effectLst>
                <a:outerShdw blurRad="38100" dist="38100" dir="2700000" algn="tl">
                  <a:srgbClr val="000000">
                    <a:alpha val="43137"/>
                  </a:srgbClr>
                </a:outerShdw>
              </a:effectLst>
              <a:latin typeface="Franklin Gothic Medium" pitchFamily="34" charset="0"/>
            </a:endParaRPr>
          </a:p>
        </p:txBody>
      </p:sp>
    </p:spTree>
    <p:extLst>
      <p:ext uri="{BB962C8B-B14F-4D97-AF65-F5344CB8AC3E}">
        <p14:creationId xmlns:p14="http://schemas.microsoft.com/office/powerpoint/2010/main" val="331106817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rgbClr val="E6DCAC"/>
            </a:gs>
            <a:gs pos="12000">
              <a:srgbClr val="E6D78A"/>
            </a:gs>
            <a:gs pos="30000">
              <a:srgbClr val="C7AC4C"/>
            </a:gs>
            <a:gs pos="45000">
              <a:srgbClr val="E6D78A"/>
            </a:gs>
            <a:gs pos="77000">
              <a:srgbClr val="C7AC4C"/>
            </a:gs>
            <a:gs pos="100000">
              <a:srgbClr val="E6DCAC"/>
            </a:gs>
          </a:gsLst>
          <a:lin ang="5400000" scaled="0"/>
        </a:gradFill>
        <a:effectLst/>
      </p:bgPr>
    </p:bg>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90825" y="1059597"/>
            <a:ext cx="6048375" cy="44672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170" name="Text Box 7"/>
          <p:cNvSpPr txBox="1">
            <a:spLocks noChangeArrowheads="1"/>
          </p:cNvSpPr>
          <p:nvPr/>
        </p:nvSpPr>
        <p:spPr bwMode="auto">
          <a:xfrm>
            <a:off x="735724" y="228600"/>
            <a:ext cx="6808076" cy="830997"/>
          </a:xfrm>
          <a:prstGeom prst="rect">
            <a:avLst/>
          </a:prstGeom>
          <a:noFill/>
          <a:ln w="9525">
            <a:noFill/>
            <a:miter lim="800000"/>
            <a:headEnd/>
            <a:tailEnd/>
          </a:ln>
        </p:spPr>
        <p:txBody>
          <a:bodyPr wrap="square">
            <a:spAutoFit/>
          </a:bodyPr>
          <a:lstStyle/>
          <a:p>
            <a:pPr algn="ctr">
              <a:spcBef>
                <a:spcPct val="50000"/>
              </a:spcBef>
            </a:pPr>
            <a:r>
              <a:rPr lang="en-US" sz="4800" b="1" dirty="0" smtClean="0">
                <a:solidFill>
                  <a:srgbClr val="00B050"/>
                </a:solidFill>
                <a:effectLst>
                  <a:outerShdw blurRad="38100" dist="38100" dir="2700000" algn="tl">
                    <a:srgbClr val="000000">
                      <a:alpha val="43137"/>
                    </a:srgbClr>
                  </a:outerShdw>
                </a:effectLst>
                <a:latin typeface="Calibri" pitchFamily="34" charset="0"/>
              </a:rPr>
              <a:t>Hypoxic Zone</a:t>
            </a:r>
            <a:endParaRPr lang="en-US" sz="4800" b="1" dirty="0">
              <a:solidFill>
                <a:srgbClr val="00B050"/>
              </a:solidFill>
              <a:effectLst>
                <a:outerShdw blurRad="38100" dist="38100" dir="2700000" algn="tl">
                  <a:srgbClr val="000000">
                    <a:alpha val="43137"/>
                  </a:srgbClr>
                </a:outerShdw>
              </a:effectLst>
              <a:latin typeface="Calibri" pitchFamily="34" charset="0"/>
            </a:endParaRPr>
          </a:p>
        </p:txBody>
      </p:sp>
      <p:sp>
        <p:nvSpPr>
          <p:cNvPr id="23" name="Text Box 7"/>
          <p:cNvSpPr txBox="1">
            <a:spLocks noChangeArrowheads="1"/>
          </p:cNvSpPr>
          <p:nvPr/>
        </p:nvSpPr>
        <p:spPr bwMode="auto">
          <a:xfrm>
            <a:off x="304799" y="1791157"/>
            <a:ext cx="2942898" cy="523220"/>
          </a:xfrm>
          <a:prstGeom prst="rect">
            <a:avLst/>
          </a:prstGeom>
          <a:noFill/>
          <a:ln w="9525">
            <a:noFill/>
            <a:miter lim="800000"/>
            <a:headEnd/>
            <a:tailEnd/>
          </a:ln>
        </p:spPr>
        <p:txBody>
          <a:bodyPr wrap="square">
            <a:spAutoFit/>
          </a:bodyPr>
          <a:lstStyle/>
          <a:p>
            <a:pPr>
              <a:spcBef>
                <a:spcPct val="50000"/>
              </a:spcBef>
            </a:pPr>
            <a:r>
              <a:rPr lang="en-US" sz="2800" dirty="0" smtClean="0">
                <a:effectLst>
                  <a:outerShdw blurRad="38100" dist="38100" dir="2700000" algn="tl">
                    <a:srgbClr val="000000">
                      <a:alpha val="43137"/>
                    </a:srgbClr>
                  </a:outerShdw>
                </a:effectLst>
                <a:latin typeface="Calibri" pitchFamily="34" charset="0"/>
              </a:rPr>
              <a:t>Hypo = under, low</a:t>
            </a:r>
            <a:endParaRPr lang="en-US" sz="2800" dirty="0">
              <a:effectLst>
                <a:outerShdw blurRad="38100" dist="38100" dir="2700000" algn="tl">
                  <a:srgbClr val="000000">
                    <a:alpha val="43137"/>
                  </a:srgbClr>
                </a:outerShdw>
              </a:effectLst>
              <a:latin typeface="Calibri" pitchFamily="34" charset="0"/>
            </a:endParaRPr>
          </a:p>
        </p:txBody>
      </p:sp>
      <p:sp>
        <p:nvSpPr>
          <p:cNvPr id="26" name="Text Box 7"/>
          <p:cNvSpPr txBox="1">
            <a:spLocks noChangeArrowheads="1"/>
          </p:cNvSpPr>
          <p:nvPr/>
        </p:nvSpPr>
        <p:spPr bwMode="auto">
          <a:xfrm>
            <a:off x="304799" y="2314377"/>
            <a:ext cx="3352800" cy="523220"/>
          </a:xfrm>
          <a:prstGeom prst="rect">
            <a:avLst/>
          </a:prstGeom>
          <a:noFill/>
          <a:ln w="9525">
            <a:noFill/>
            <a:miter lim="800000"/>
            <a:headEnd/>
            <a:tailEnd/>
          </a:ln>
        </p:spPr>
        <p:txBody>
          <a:bodyPr wrap="square">
            <a:spAutoFit/>
          </a:bodyPr>
          <a:lstStyle/>
          <a:p>
            <a:pPr>
              <a:spcBef>
                <a:spcPct val="50000"/>
              </a:spcBef>
            </a:pPr>
            <a:r>
              <a:rPr lang="en-US" sz="2800" dirty="0" err="1" smtClean="0">
                <a:effectLst>
                  <a:outerShdw blurRad="38100" dist="38100" dir="2700000" algn="tl">
                    <a:srgbClr val="000000">
                      <a:alpha val="43137"/>
                    </a:srgbClr>
                  </a:outerShdw>
                </a:effectLst>
                <a:latin typeface="Calibri" pitchFamily="34" charset="0"/>
              </a:rPr>
              <a:t>Oxic</a:t>
            </a:r>
            <a:r>
              <a:rPr lang="en-US" sz="2800" dirty="0" smtClean="0">
                <a:effectLst>
                  <a:outerShdw blurRad="38100" dist="38100" dir="2700000" algn="tl">
                    <a:srgbClr val="000000">
                      <a:alpha val="43137"/>
                    </a:srgbClr>
                  </a:outerShdw>
                </a:effectLst>
                <a:latin typeface="Calibri" pitchFamily="34" charset="0"/>
              </a:rPr>
              <a:t> = Oxygen</a:t>
            </a:r>
          </a:p>
        </p:txBody>
      </p:sp>
      <p:sp>
        <p:nvSpPr>
          <p:cNvPr id="30" name="Text Box 7"/>
          <p:cNvSpPr txBox="1">
            <a:spLocks noChangeArrowheads="1"/>
          </p:cNvSpPr>
          <p:nvPr/>
        </p:nvSpPr>
        <p:spPr bwMode="auto">
          <a:xfrm>
            <a:off x="304799" y="3299252"/>
            <a:ext cx="3565635" cy="2246769"/>
          </a:xfrm>
          <a:prstGeom prst="rect">
            <a:avLst/>
          </a:prstGeom>
          <a:noFill/>
          <a:ln w="9525">
            <a:noFill/>
            <a:miter lim="800000"/>
            <a:headEnd/>
            <a:tailEnd/>
          </a:ln>
        </p:spPr>
        <p:txBody>
          <a:bodyPr wrap="square">
            <a:spAutoFit/>
          </a:bodyPr>
          <a:lstStyle/>
          <a:p>
            <a:pPr>
              <a:spcBef>
                <a:spcPct val="50000"/>
              </a:spcBef>
            </a:pPr>
            <a:r>
              <a:rPr lang="en-US" sz="2800" dirty="0" smtClean="0">
                <a:effectLst>
                  <a:outerShdw blurRad="38100" dist="38100" dir="2700000" algn="tl">
                    <a:srgbClr val="000000">
                      <a:alpha val="43137"/>
                    </a:srgbClr>
                  </a:outerShdw>
                </a:effectLst>
                <a:latin typeface="Calibri" pitchFamily="34" charset="0"/>
              </a:rPr>
              <a:t>Area where very low level of dissolved oxygen prevents the existence of living things.</a:t>
            </a:r>
            <a:endParaRPr lang="en-US" sz="2800" dirty="0">
              <a:effectLst>
                <a:outerShdw blurRad="38100" dist="38100" dir="2700000" algn="tl">
                  <a:srgbClr val="000000">
                    <a:alpha val="43137"/>
                  </a:srgbClr>
                </a:outerShdw>
              </a:effectLst>
              <a:latin typeface="Calibri" pitchFamily="34" charset="0"/>
            </a:endParaRPr>
          </a:p>
        </p:txBody>
      </p:sp>
      <p:sp>
        <p:nvSpPr>
          <p:cNvPr id="31" name="Text Box 7"/>
          <p:cNvSpPr txBox="1">
            <a:spLocks noChangeArrowheads="1"/>
          </p:cNvSpPr>
          <p:nvPr/>
        </p:nvSpPr>
        <p:spPr bwMode="auto">
          <a:xfrm>
            <a:off x="320565" y="5715000"/>
            <a:ext cx="8610600" cy="646331"/>
          </a:xfrm>
          <a:prstGeom prst="rect">
            <a:avLst/>
          </a:prstGeom>
          <a:noFill/>
          <a:ln w="9525">
            <a:noFill/>
            <a:miter lim="800000"/>
            <a:headEnd/>
            <a:tailEnd/>
          </a:ln>
        </p:spPr>
        <p:txBody>
          <a:bodyPr wrap="square">
            <a:spAutoFit/>
          </a:bodyPr>
          <a:lstStyle/>
          <a:p>
            <a:pPr algn="ctr">
              <a:spcBef>
                <a:spcPct val="50000"/>
              </a:spcBef>
            </a:pPr>
            <a:r>
              <a:rPr lang="en-US" sz="3600" b="1" dirty="0" smtClean="0">
                <a:effectLst>
                  <a:outerShdw blurRad="38100" dist="38100" dir="2700000" algn="tl">
                    <a:srgbClr val="000000">
                      <a:alpha val="43137"/>
                    </a:srgbClr>
                  </a:outerShdw>
                </a:effectLst>
                <a:latin typeface="Calibri" pitchFamily="34" charset="0"/>
              </a:rPr>
              <a:t>Caused by a process called Eutrophication</a:t>
            </a:r>
            <a:endParaRPr lang="en-US" sz="3600" b="1" dirty="0">
              <a:effectLst>
                <a:outerShdw blurRad="38100" dist="38100" dir="2700000" algn="tl">
                  <a:srgbClr val="000000">
                    <a:alpha val="43137"/>
                  </a:srgbClr>
                </a:outerShdw>
              </a:effectLst>
              <a:latin typeface="Calibri" pitchFamily="34" charset="0"/>
            </a:endParaRPr>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6" grpId="0"/>
      <p:bldP spid="30" grpId="0"/>
      <p:bldP spid="3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rgbClr val="E6DCAC"/>
            </a:gs>
            <a:gs pos="12000">
              <a:srgbClr val="E6D78A"/>
            </a:gs>
            <a:gs pos="30000">
              <a:srgbClr val="C7AC4C"/>
            </a:gs>
            <a:gs pos="45000">
              <a:srgbClr val="E6D78A"/>
            </a:gs>
            <a:gs pos="77000">
              <a:srgbClr val="C7AC4C"/>
            </a:gs>
            <a:gs pos="100000">
              <a:srgbClr val="E6DCAC"/>
            </a:gs>
          </a:gsLst>
          <a:lin ang="5400000" scaled="0"/>
        </a:gradFill>
        <a:effectLst/>
      </p:bgPr>
    </p:bg>
    <p:spTree>
      <p:nvGrpSpPr>
        <p:cNvPr id="1" name=""/>
        <p:cNvGrpSpPr/>
        <p:nvPr/>
      </p:nvGrpSpPr>
      <p:grpSpPr>
        <a:xfrm>
          <a:off x="0" y="0"/>
          <a:ext cx="0" cy="0"/>
          <a:chOff x="0" y="0"/>
          <a:chExt cx="0" cy="0"/>
        </a:xfrm>
      </p:grpSpPr>
      <p:sp>
        <p:nvSpPr>
          <p:cNvPr id="7170" name="Text Box 7"/>
          <p:cNvSpPr txBox="1">
            <a:spLocks noChangeArrowheads="1"/>
          </p:cNvSpPr>
          <p:nvPr/>
        </p:nvSpPr>
        <p:spPr bwMode="auto">
          <a:xfrm>
            <a:off x="857250" y="246987"/>
            <a:ext cx="7124700" cy="646331"/>
          </a:xfrm>
          <a:prstGeom prst="rect">
            <a:avLst/>
          </a:prstGeom>
          <a:noFill/>
          <a:ln w="9525">
            <a:noFill/>
            <a:miter lim="800000"/>
            <a:headEnd/>
            <a:tailEnd/>
          </a:ln>
        </p:spPr>
        <p:txBody>
          <a:bodyPr wrap="square">
            <a:spAutoFit/>
          </a:bodyPr>
          <a:lstStyle/>
          <a:p>
            <a:pPr algn="ctr">
              <a:spcBef>
                <a:spcPct val="50000"/>
              </a:spcBef>
            </a:pPr>
            <a:r>
              <a:rPr lang="en-US" sz="3600" b="1" dirty="0" smtClean="0">
                <a:solidFill>
                  <a:schemeClr val="accent6">
                    <a:lumMod val="50000"/>
                  </a:schemeClr>
                </a:solidFill>
                <a:latin typeface="Franklin Gothic Medium" pitchFamily="34" charset="0"/>
              </a:rPr>
              <a:t>Cultural Eutrophication</a:t>
            </a:r>
          </a:p>
        </p:txBody>
      </p:sp>
      <p:sp>
        <p:nvSpPr>
          <p:cNvPr id="13" name="Text Box 7"/>
          <p:cNvSpPr txBox="1">
            <a:spLocks noChangeArrowheads="1"/>
          </p:cNvSpPr>
          <p:nvPr/>
        </p:nvSpPr>
        <p:spPr bwMode="auto">
          <a:xfrm>
            <a:off x="342900" y="1185385"/>
            <a:ext cx="8458200" cy="3231654"/>
          </a:xfrm>
          <a:prstGeom prst="rect">
            <a:avLst/>
          </a:prstGeom>
          <a:noFill/>
          <a:ln w="9525">
            <a:noFill/>
            <a:miter lim="800000"/>
            <a:headEnd/>
            <a:tailEnd/>
          </a:ln>
        </p:spPr>
        <p:txBody>
          <a:bodyPr wrap="square">
            <a:spAutoFit/>
          </a:bodyPr>
          <a:lstStyle/>
          <a:p>
            <a:pPr marL="457200" indent="-457200">
              <a:spcBef>
                <a:spcPct val="50000"/>
              </a:spcBef>
              <a:buFont typeface="Arial" pitchFamily="34" charset="0"/>
              <a:buChar char="•"/>
            </a:pPr>
            <a:r>
              <a:rPr lang="en-US" sz="2400" dirty="0">
                <a:solidFill>
                  <a:schemeClr val="bg2">
                    <a:lumMod val="10000"/>
                  </a:schemeClr>
                </a:solidFill>
                <a:latin typeface="Franklin Gothic Medium" pitchFamily="34" charset="0"/>
              </a:rPr>
              <a:t>Use of  fertilizers and other phosphates in </a:t>
            </a:r>
            <a:r>
              <a:rPr lang="en-US" sz="2400" dirty="0" smtClean="0">
                <a:solidFill>
                  <a:schemeClr val="bg2">
                    <a:lumMod val="10000"/>
                  </a:schemeClr>
                </a:solidFill>
                <a:latin typeface="Franklin Gothic Medium" pitchFamily="34" charset="0"/>
              </a:rPr>
              <a:t>watershed</a:t>
            </a:r>
          </a:p>
          <a:p>
            <a:pPr marL="457200" indent="-457200">
              <a:spcBef>
                <a:spcPct val="50000"/>
              </a:spcBef>
              <a:buFont typeface="Arial" pitchFamily="34" charset="0"/>
              <a:buChar char="•"/>
            </a:pPr>
            <a:r>
              <a:rPr lang="en-US" sz="2400" dirty="0" smtClean="0">
                <a:solidFill>
                  <a:schemeClr val="bg2">
                    <a:lumMod val="10000"/>
                  </a:schemeClr>
                </a:solidFill>
                <a:latin typeface="Franklin Gothic Medium" pitchFamily="34" charset="0"/>
              </a:rPr>
              <a:t>Runoff </a:t>
            </a:r>
            <a:r>
              <a:rPr lang="en-US" sz="2400" dirty="0">
                <a:solidFill>
                  <a:schemeClr val="bg2">
                    <a:lumMod val="10000"/>
                  </a:schemeClr>
                </a:solidFill>
                <a:latin typeface="Franklin Gothic Medium" pitchFamily="34" charset="0"/>
              </a:rPr>
              <a:t>to rivers</a:t>
            </a:r>
          </a:p>
          <a:p>
            <a:pPr marL="457200" indent="-457200">
              <a:spcBef>
                <a:spcPct val="50000"/>
              </a:spcBef>
              <a:buFont typeface="Arial" pitchFamily="34" charset="0"/>
              <a:buChar char="•"/>
            </a:pPr>
            <a:r>
              <a:rPr lang="en-US" sz="2400" dirty="0">
                <a:solidFill>
                  <a:schemeClr val="bg2">
                    <a:lumMod val="10000"/>
                  </a:schemeClr>
                </a:solidFill>
                <a:latin typeface="Franklin Gothic Medium" pitchFamily="34" charset="0"/>
              </a:rPr>
              <a:t>Excessive algae growth</a:t>
            </a:r>
          </a:p>
          <a:p>
            <a:pPr marL="457200" indent="-457200">
              <a:spcBef>
                <a:spcPct val="50000"/>
              </a:spcBef>
              <a:buFont typeface="Arial" pitchFamily="34" charset="0"/>
              <a:buChar char="•"/>
            </a:pPr>
            <a:r>
              <a:rPr lang="en-US" sz="2400" dirty="0">
                <a:solidFill>
                  <a:schemeClr val="bg2">
                    <a:lumMod val="10000"/>
                  </a:schemeClr>
                </a:solidFill>
                <a:latin typeface="Franklin Gothic Medium" pitchFamily="34" charset="0"/>
              </a:rPr>
              <a:t>Decomposition of dead algae by aerobic bacteria</a:t>
            </a:r>
          </a:p>
          <a:p>
            <a:pPr marL="457200" indent="-457200">
              <a:spcBef>
                <a:spcPct val="50000"/>
              </a:spcBef>
              <a:buFont typeface="Arial" pitchFamily="34" charset="0"/>
              <a:buChar char="•"/>
            </a:pPr>
            <a:r>
              <a:rPr lang="en-US" sz="2400" dirty="0">
                <a:solidFill>
                  <a:schemeClr val="bg2">
                    <a:lumMod val="10000"/>
                  </a:schemeClr>
                </a:solidFill>
                <a:latin typeface="Franklin Gothic Medium" pitchFamily="34" charset="0"/>
              </a:rPr>
              <a:t>Depletion of dissolved </a:t>
            </a:r>
            <a:r>
              <a:rPr lang="en-US" sz="2400" dirty="0" smtClean="0">
                <a:solidFill>
                  <a:schemeClr val="bg2">
                    <a:lumMod val="10000"/>
                  </a:schemeClr>
                </a:solidFill>
                <a:latin typeface="Franklin Gothic Medium" pitchFamily="34" charset="0"/>
              </a:rPr>
              <a:t>oxygen</a:t>
            </a:r>
            <a:endParaRPr lang="en-US" sz="2400" dirty="0">
              <a:solidFill>
                <a:schemeClr val="bg2">
                  <a:lumMod val="10000"/>
                </a:schemeClr>
              </a:solidFill>
              <a:latin typeface="Franklin Gothic Medium" pitchFamily="34" charset="0"/>
            </a:endParaRPr>
          </a:p>
          <a:p>
            <a:pPr marL="457200" indent="-457200">
              <a:spcBef>
                <a:spcPct val="50000"/>
              </a:spcBef>
              <a:buFont typeface="Arial" pitchFamily="34" charset="0"/>
              <a:buChar char="•"/>
            </a:pPr>
            <a:r>
              <a:rPr lang="en-US" sz="2400" dirty="0" smtClean="0">
                <a:solidFill>
                  <a:schemeClr val="bg2">
                    <a:lumMod val="10000"/>
                  </a:schemeClr>
                </a:solidFill>
                <a:latin typeface="Franklin Gothic Medium" pitchFamily="34" charset="0"/>
              </a:rPr>
              <a:t>Dead Zone forms</a:t>
            </a:r>
            <a:endParaRPr lang="en-US" sz="2400" dirty="0">
              <a:solidFill>
                <a:schemeClr val="bg2">
                  <a:lumMod val="10000"/>
                </a:schemeClr>
              </a:solidFill>
              <a:latin typeface="Franklin Gothic Medium" pitchFamily="34" charset="0"/>
            </a:endParaRPr>
          </a:p>
        </p:txBody>
      </p:sp>
      <p:sp>
        <p:nvSpPr>
          <p:cNvPr id="14" name="Text Box 7"/>
          <p:cNvSpPr txBox="1">
            <a:spLocks noChangeArrowheads="1"/>
          </p:cNvSpPr>
          <p:nvPr/>
        </p:nvSpPr>
        <p:spPr bwMode="auto">
          <a:xfrm>
            <a:off x="771525" y="4611231"/>
            <a:ext cx="7600950" cy="1692771"/>
          </a:xfrm>
          <a:prstGeom prst="rect">
            <a:avLst/>
          </a:prstGeom>
          <a:noFill/>
          <a:ln w="9525">
            <a:noFill/>
            <a:miter lim="800000"/>
            <a:headEnd/>
            <a:tailEnd/>
          </a:ln>
        </p:spPr>
        <p:txBody>
          <a:bodyPr wrap="square">
            <a:spAutoFit/>
          </a:bodyPr>
          <a:lstStyle/>
          <a:p>
            <a:pPr>
              <a:spcBef>
                <a:spcPct val="50000"/>
              </a:spcBef>
            </a:pPr>
            <a:r>
              <a:rPr lang="en-US" sz="3200" b="1" dirty="0" smtClean="0">
                <a:solidFill>
                  <a:srgbClr val="FF0000"/>
                </a:solidFill>
                <a:effectLst>
                  <a:outerShdw blurRad="38100" dist="38100" dir="2700000" algn="tl">
                    <a:srgbClr val="000000">
                      <a:alpha val="43137"/>
                    </a:srgbClr>
                  </a:outerShdw>
                </a:effectLst>
                <a:latin typeface="Calibri" pitchFamily="34" charset="0"/>
              </a:rPr>
              <a:t>Hypoxic Zone Resources:</a:t>
            </a:r>
          </a:p>
          <a:p>
            <a:pPr algn="ctr">
              <a:spcBef>
                <a:spcPct val="50000"/>
              </a:spcBef>
            </a:pPr>
            <a:r>
              <a:rPr lang="en-US" sz="2400" dirty="0">
                <a:solidFill>
                  <a:schemeClr val="bg2">
                    <a:lumMod val="10000"/>
                  </a:schemeClr>
                </a:solidFill>
                <a:latin typeface="Calibri" pitchFamily="34" charset="0"/>
                <a:hlinkClick r:id="rId3"/>
              </a:rPr>
              <a:t>http://www.gulfhypoxia.net</a:t>
            </a:r>
            <a:r>
              <a:rPr lang="en-US" sz="2400" dirty="0" smtClean="0">
                <a:solidFill>
                  <a:schemeClr val="bg2">
                    <a:lumMod val="10000"/>
                  </a:schemeClr>
                </a:solidFill>
                <a:latin typeface="Calibri" pitchFamily="34" charset="0"/>
                <a:hlinkClick r:id="rId3"/>
              </a:rPr>
              <a:t>/</a:t>
            </a:r>
            <a:endParaRPr lang="en-US" sz="2400" dirty="0" smtClean="0">
              <a:solidFill>
                <a:schemeClr val="bg2">
                  <a:lumMod val="10000"/>
                </a:schemeClr>
              </a:solidFill>
              <a:latin typeface="Calibri" pitchFamily="34" charset="0"/>
            </a:endParaRPr>
          </a:p>
          <a:p>
            <a:pPr algn="ctr">
              <a:spcBef>
                <a:spcPct val="50000"/>
              </a:spcBef>
            </a:pPr>
            <a:r>
              <a:rPr lang="en-US" sz="2400" dirty="0">
                <a:solidFill>
                  <a:schemeClr val="bg2">
                    <a:lumMod val="10000"/>
                  </a:schemeClr>
                </a:solidFill>
                <a:latin typeface="Calibri" pitchFamily="34" charset="0"/>
                <a:hlinkClick r:id="rId4"/>
              </a:rPr>
              <a:t>http://www.ncddc.noaa.gov/hypoxia</a:t>
            </a:r>
            <a:r>
              <a:rPr lang="en-US" sz="2400" dirty="0" smtClean="0">
                <a:solidFill>
                  <a:schemeClr val="bg2">
                    <a:lumMod val="10000"/>
                  </a:schemeClr>
                </a:solidFill>
                <a:latin typeface="Calibri" pitchFamily="34" charset="0"/>
                <a:hlinkClick r:id="rId4"/>
              </a:rPr>
              <a:t>/</a:t>
            </a:r>
            <a:endParaRPr lang="en-US" sz="2400" dirty="0" smtClean="0">
              <a:solidFill>
                <a:schemeClr val="bg2">
                  <a:lumMod val="10000"/>
                </a:schemeClr>
              </a:solidFill>
              <a:latin typeface="Calibri" pitchFamily="34" charset="0"/>
            </a:endParaRPr>
          </a:p>
        </p:txBody>
      </p:sp>
    </p:spTree>
    <p:extLst>
      <p:ext uri="{BB962C8B-B14F-4D97-AF65-F5344CB8AC3E}">
        <p14:creationId xmlns:p14="http://schemas.microsoft.com/office/powerpoint/2010/main" val="256154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extBox 1"/>
          <p:cNvSpPr txBox="1"/>
          <p:nvPr/>
        </p:nvSpPr>
        <p:spPr>
          <a:xfrm>
            <a:off x="304800" y="609600"/>
            <a:ext cx="5867400" cy="584775"/>
          </a:xfrm>
          <a:prstGeom prst="rect">
            <a:avLst/>
          </a:prstGeom>
          <a:noFill/>
        </p:spPr>
        <p:txBody>
          <a:bodyPr wrap="square" rtlCol="0">
            <a:spAutoFit/>
          </a:bodyPr>
          <a:lstStyle/>
          <a:p>
            <a:r>
              <a:rPr lang="en-US" sz="3200" dirty="0" smtClean="0">
                <a:solidFill>
                  <a:srgbClr val="0070C0"/>
                </a:solidFill>
                <a:effectLst>
                  <a:outerShdw blurRad="38100" dist="38100" dir="2700000" algn="tl">
                    <a:srgbClr val="000000">
                      <a:alpha val="43137"/>
                    </a:srgbClr>
                  </a:outerShdw>
                </a:effectLst>
                <a:latin typeface="Arial Black" pitchFamily="34" charset="0"/>
              </a:rPr>
              <a:t>How Important is Water?</a:t>
            </a:r>
            <a:endParaRPr lang="en-US" sz="3200" dirty="0">
              <a:solidFill>
                <a:srgbClr val="0070C0"/>
              </a:solidFill>
              <a:effectLst>
                <a:outerShdw blurRad="38100" dist="38100" dir="2700000" algn="tl">
                  <a:srgbClr val="000000">
                    <a:alpha val="43137"/>
                  </a:srgbClr>
                </a:outerShdw>
              </a:effectLst>
              <a:latin typeface="Arial Black" pitchFamily="34" charset="0"/>
            </a:endParaRPr>
          </a:p>
        </p:txBody>
      </p:sp>
      <p:sp>
        <p:nvSpPr>
          <p:cNvPr id="3" name="TextBox 2"/>
          <p:cNvSpPr txBox="1"/>
          <p:nvPr/>
        </p:nvSpPr>
        <p:spPr>
          <a:xfrm>
            <a:off x="1192975" y="5324103"/>
            <a:ext cx="3633849" cy="830997"/>
          </a:xfrm>
          <a:prstGeom prst="rect">
            <a:avLst/>
          </a:prstGeom>
          <a:noFill/>
        </p:spPr>
        <p:txBody>
          <a:bodyPr wrap="square" rtlCol="0">
            <a:spAutoFit/>
          </a:bodyPr>
          <a:lstStyle/>
          <a:p>
            <a:pPr algn="ctr"/>
            <a:r>
              <a:rPr lang="en-US" sz="2400" dirty="0" smtClean="0">
                <a:effectLst>
                  <a:outerShdw blurRad="38100" dist="38100" dir="2700000" algn="tl">
                    <a:srgbClr val="000000">
                      <a:alpha val="43137"/>
                    </a:srgbClr>
                  </a:outerShdw>
                </a:effectLst>
                <a:latin typeface="Franklin Gothic Medium" pitchFamily="34" charset="0"/>
              </a:rPr>
              <a:t>The Human Body is about 65% water (on average).</a:t>
            </a:r>
          </a:p>
        </p:txBody>
      </p:sp>
      <p:sp>
        <p:nvSpPr>
          <p:cNvPr id="4" name="TextBox 3"/>
          <p:cNvSpPr txBox="1"/>
          <p:nvPr/>
        </p:nvSpPr>
        <p:spPr>
          <a:xfrm>
            <a:off x="3108182" y="2133600"/>
            <a:ext cx="4191000" cy="830997"/>
          </a:xfrm>
          <a:prstGeom prst="rect">
            <a:avLst/>
          </a:prstGeom>
          <a:noFill/>
        </p:spPr>
        <p:txBody>
          <a:bodyPr wrap="square" rtlCol="0">
            <a:spAutoFit/>
          </a:bodyPr>
          <a:lstStyle/>
          <a:p>
            <a:pPr algn="ctr"/>
            <a:r>
              <a:rPr lang="en-US" sz="2400" dirty="0">
                <a:effectLst>
                  <a:outerShdw blurRad="38100" dist="38100" dir="2700000" algn="tl">
                    <a:srgbClr val="000000">
                      <a:alpha val="43137"/>
                    </a:srgbClr>
                  </a:outerShdw>
                </a:effectLst>
                <a:latin typeface="Franklin Gothic Medium" pitchFamily="34" charset="0"/>
              </a:rPr>
              <a:t>The surface of planet Earth is covered by about 70% </a:t>
            </a:r>
            <a:r>
              <a:rPr lang="en-US" sz="2400" dirty="0" smtClean="0">
                <a:effectLst>
                  <a:outerShdw blurRad="38100" dist="38100" dir="2700000" algn="tl">
                    <a:srgbClr val="000000">
                      <a:alpha val="43137"/>
                    </a:srgbClr>
                  </a:outerShdw>
                </a:effectLst>
                <a:latin typeface="Franklin Gothic Medium" pitchFamily="34" charset="0"/>
              </a:rPr>
              <a:t>water.</a:t>
            </a:r>
            <a:endParaRPr lang="en-US" sz="2400" dirty="0">
              <a:effectLst>
                <a:outerShdw blurRad="38100" dist="38100" dir="2700000" algn="tl">
                  <a:srgbClr val="000000">
                    <a:alpha val="43137"/>
                  </a:srgbClr>
                </a:outerShdw>
              </a:effectLst>
              <a:latin typeface="Franklin Gothic Medium" pitchFamily="3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900" y="1731221"/>
            <a:ext cx="2286000" cy="2286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95951" y="270164"/>
            <a:ext cx="2195577" cy="146105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03682" y="3276600"/>
            <a:ext cx="2927395" cy="314207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1935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914400" y="0"/>
            <a:ext cx="7466575" cy="6796107"/>
          </a:xfrm>
          <a:prstGeom prst="rect">
            <a:avLst/>
          </a:prstGeom>
        </p:spPr>
      </p:pic>
    </p:spTree>
    <p:extLst>
      <p:ext uri="{BB962C8B-B14F-4D97-AF65-F5344CB8AC3E}">
        <p14:creationId xmlns:p14="http://schemas.microsoft.com/office/powerpoint/2010/main" val="42150567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extBox 1"/>
          <p:cNvSpPr txBox="1"/>
          <p:nvPr/>
        </p:nvSpPr>
        <p:spPr>
          <a:xfrm>
            <a:off x="914400" y="533400"/>
            <a:ext cx="7010400" cy="523220"/>
          </a:xfrm>
          <a:prstGeom prst="rect">
            <a:avLst/>
          </a:prstGeom>
          <a:noFill/>
        </p:spPr>
        <p:txBody>
          <a:bodyPr wrap="square" rtlCol="0">
            <a:spAutoFit/>
          </a:bodyPr>
          <a:lstStyle/>
          <a:p>
            <a:r>
              <a:rPr lang="en-US" sz="2800" dirty="0" smtClean="0">
                <a:effectLst>
                  <a:outerShdw blurRad="38100" dist="38100" dir="2700000" algn="tl">
                    <a:srgbClr val="000000">
                      <a:alpha val="43137"/>
                    </a:srgbClr>
                  </a:outerShdw>
                </a:effectLst>
                <a:latin typeface="Arial Black" pitchFamily="34" charset="0"/>
              </a:rPr>
              <a:t>Water Impacts Our Lives Everyday</a:t>
            </a:r>
            <a:endParaRPr lang="en-US" sz="2800" dirty="0">
              <a:effectLst>
                <a:outerShdw blurRad="38100" dist="38100" dir="2700000" algn="tl">
                  <a:srgbClr val="000000">
                    <a:alpha val="43137"/>
                  </a:srgbClr>
                </a:outerShdw>
              </a:effectLst>
              <a:latin typeface="Arial Black" pitchFamily="34"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91546" y="3877291"/>
            <a:ext cx="3306424" cy="22002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5400" y="1295399"/>
            <a:ext cx="3057327" cy="200878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1295399"/>
            <a:ext cx="3401205" cy="228402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5"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72081" y="3965118"/>
            <a:ext cx="2676242" cy="214312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30106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4"/>
                                        </p:tgtEl>
                                        <p:attrNameLst>
                                          <p:attrName>style.visibility</p:attrName>
                                        </p:attrNameLst>
                                      </p:cBhvr>
                                      <p:to>
                                        <p:strVal val="visible"/>
                                      </p:to>
                                    </p:set>
                                    <p:animEffect transition="in" filter="fade">
                                      <p:cBhvr>
                                        <p:cTn id="7" dur="500"/>
                                        <p:tgtEl>
                                          <p:spTgt spid="205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55"/>
                                        </p:tgtEl>
                                        <p:attrNameLst>
                                          <p:attrName>style.visibility</p:attrName>
                                        </p:attrNameLst>
                                      </p:cBhvr>
                                      <p:to>
                                        <p:strVal val="visible"/>
                                      </p:to>
                                    </p:set>
                                    <p:animEffect transition="in" filter="fade">
                                      <p:cBhvr>
                                        <p:cTn id="12" dur="1500"/>
                                        <p:tgtEl>
                                          <p:spTgt spid="205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50"/>
                                        </p:tgtEl>
                                        <p:attrNameLst>
                                          <p:attrName>style.visibility</p:attrName>
                                        </p:attrNameLst>
                                      </p:cBhvr>
                                      <p:to>
                                        <p:strVal val="visible"/>
                                      </p:to>
                                    </p:set>
                                    <p:animEffect transition="in" filter="fade">
                                      <p:cBhvr>
                                        <p:cTn id="17" dur="1500"/>
                                        <p:tgtEl>
                                          <p:spTgt spid="205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051"/>
                                        </p:tgtEl>
                                        <p:attrNameLst>
                                          <p:attrName>style.visibility</p:attrName>
                                        </p:attrNameLst>
                                      </p:cBhvr>
                                      <p:to>
                                        <p:strVal val="visible"/>
                                      </p:to>
                                    </p:set>
                                    <p:animEffect transition="in" filter="fade">
                                      <p:cBhvr>
                                        <p:cTn id="22" dur="175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3" name="TextBox 2"/>
          <p:cNvSpPr txBox="1"/>
          <p:nvPr/>
        </p:nvSpPr>
        <p:spPr>
          <a:xfrm>
            <a:off x="1066800" y="457200"/>
            <a:ext cx="7162800" cy="584775"/>
          </a:xfrm>
          <a:prstGeom prst="rect">
            <a:avLst/>
          </a:prstGeom>
          <a:noFill/>
        </p:spPr>
        <p:txBody>
          <a:bodyPr wrap="square" rtlCol="0">
            <a:spAutoFit/>
          </a:bodyPr>
          <a:lstStyle/>
          <a:p>
            <a:pPr algn="ctr"/>
            <a:r>
              <a:rPr lang="en-US" sz="3200" dirty="0" smtClean="0">
                <a:effectLst>
                  <a:outerShdw blurRad="38100" dist="38100" dir="2700000" algn="tl">
                    <a:srgbClr val="000000">
                      <a:alpha val="43137"/>
                    </a:srgbClr>
                  </a:outerShdw>
                </a:effectLst>
                <a:latin typeface="Franklin Gothic Medium" pitchFamily="34" charset="0"/>
              </a:rPr>
              <a:t>Where does water come from?</a:t>
            </a:r>
            <a:endParaRPr lang="en-US" sz="3200" dirty="0">
              <a:effectLst>
                <a:outerShdw blurRad="38100" dist="38100" dir="2700000" algn="tl">
                  <a:srgbClr val="000000">
                    <a:alpha val="43137"/>
                  </a:srgbClr>
                </a:outerShdw>
              </a:effectLst>
              <a:latin typeface="Franklin Gothic Medium" pitchFamily="34" charset="0"/>
            </a:endParaRP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7800" y="1524000"/>
            <a:ext cx="6213960" cy="46544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20580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876557"/>
            <a:ext cx="7924800" cy="59665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2362200" y="304800"/>
            <a:ext cx="4343400" cy="461665"/>
          </a:xfrm>
          <a:prstGeom prst="rect">
            <a:avLst/>
          </a:prstGeom>
          <a:noFill/>
        </p:spPr>
        <p:txBody>
          <a:bodyPr wrap="square" rtlCol="0">
            <a:spAutoFit/>
          </a:bodyPr>
          <a:lstStyle/>
          <a:p>
            <a:pPr algn="ctr"/>
            <a:r>
              <a:rPr lang="en-US" sz="2400" dirty="0" smtClean="0">
                <a:latin typeface="Franklin Gothic Medium" pitchFamily="34" charset="0"/>
              </a:rPr>
              <a:t>The Water Cycle</a:t>
            </a:r>
            <a:endParaRPr lang="en-US" sz="2400" dirty="0">
              <a:latin typeface="Franklin Gothic Medium" pitchFamily="34" charset="0"/>
            </a:endParaRPr>
          </a:p>
        </p:txBody>
      </p:sp>
      <p:sp>
        <p:nvSpPr>
          <p:cNvPr id="3" name="Oval 2"/>
          <p:cNvSpPr/>
          <p:nvPr/>
        </p:nvSpPr>
        <p:spPr>
          <a:xfrm>
            <a:off x="762000" y="900308"/>
            <a:ext cx="2971800" cy="1676400"/>
          </a:xfrm>
          <a:prstGeom prst="ellipse">
            <a:avLst/>
          </a:prstGeom>
          <a:solidFill>
            <a:srgbClr val="FFFF00">
              <a:alpha val="3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14021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pic>
        <p:nvPicPr>
          <p:cNvPr id="3074" name="Picture 2" descr="C:\Program Files\Microsoft Office\MEDIA\CAGCAT10\j0293828.wmf"/>
          <p:cNvPicPr>
            <a:picLocks noChangeAspect="1" noChangeArrowheads="1"/>
          </p:cNvPicPr>
          <p:nvPr/>
        </p:nvPicPr>
        <p:blipFill>
          <a:blip r:embed="rId3" cstate="print"/>
          <a:srcRect/>
          <a:stretch>
            <a:fillRect/>
          </a:stretch>
        </p:blipFill>
        <p:spPr bwMode="auto">
          <a:xfrm>
            <a:off x="722586" y="457200"/>
            <a:ext cx="1485900" cy="1563620"/>
          </a:xfrm>
          <a:prstGeom prst="rect">
            <a:avLst/>
          </a:prstGeom>
          <a:noFill/>
          <a:ln w="9525">
            <a:noFill/>
            <a:miter lim="800000"/>
            <a:headEnd/>
            <a:tailEnd/>
          </a:ln>
        </p:spPr>
      </p:pic>
      <p:sp>
        <p:nvSpPr>
          <p:cNvPr id="4" name="Text Box 15"/>
          <p:cNvSpPr txBox="1">
            <a:spLocks noChangeArrowheads="1"/>
          </p:cNvSpPr>
          <p:nvPr/>
        </p:nvSpPr>
        <p:spPr bwMode="auto">
          <a:xfrm>
            <a:off x="2208486" y="457200"/>
            <a:ext cx="5638800" cy="584775"/>
          </a:xfrm>
          <a:prstGeom prst="rect">
            <a:avLst/>
          </a:prstGeom>
          <a:noFill/>
          <a:ln w="9525">
            <a:noFill/>
            <a:miter lim="800000"/>
            <a:headEnd/>
            <a:tailEnd/>
          </a:ln>
        </p:spPr>
        <p:txBody>
          <a:bodyPr wrap="square">
            <a:spAutoFit/>
          </a:bodyPr>
          <a:lstStyle/>
          <a:p>
            <a:pPr algn="ctr">
              <a:spcBef>
                <a:spcPct val="50000"/>
              </a:spcBef>
            </a:pPr>
            <a:r>
              <a:rPr lang="en-US" sz="3200" dirty="0" smtClean="0">
                <a:effectLst>
                  <a:outerShdw blurRad="38100" dist="38100" dir="2700000" algn="tl">
                    <a:srgbClr val="000000">
                      <a:alpha val="43137"/>
                    </a:srgbClr>
                  </a:outerShdw>
                </a:effectLst>
                <a:latin typeface="Franklin Gothic Medium" pitchFamily="34" charset="0"/>
              </a:rPr>
              <a:t>Where does the rainwater go?</a:t>
            </a:r>
            <a:endParaRPr lang="en-US" sz="3200" dirty="0">
              <a:effectLst>
                <a:outerShdw blurRad="38100" dist="38100" dir="2700000" algn="tl">
                  <a:srgbClr val="000000">
                    <a:alpha val="43137"/>
                  </a:srgbClr>
                </a:outerShdw>
              </a:effectLst>
              <a:latin typeface="Franklin Gothic Medium" pitchFamily="34" charset="0"/>
            </a:endParaRPr>
          </a:p>
        </p:txBody>
      </p:sp>
      <p:sp>
        <p:nvSpPr>
          <p:cNvPr id="7" name="Text Box 15"/>
          <p:cNvSpPr txBox="1">
            <a:spLocks noChangeArrowheads="1"/>
          </p:cNvSpPr>
          <p:nvPr/>
        </p:nvSpPr>
        <p:spPr bwMode="auto">
          <a:xfrm>
            <a:off x="1752600" y="2133600"/>
            <a:ext cx="2133600" cy="584200"/>
          </a:xfrm>
          <a:prstGeom prst="rect">
            <a:avLst/>
          </a:prstGeom>
          <a:noFill/>
          <a:ln w="9525">
            <a:noFill/>
            <a:miter lim="800000"/>
            <a:headEnd/>
            <a:tailEnd/>
          </a:ln>
        </p:spPr>
        <p:txBody>
          <a:bodyPr wrap="square">
            <a:spAutoFit/>
          </a:bodyPr>
          <a:lstStyle/>
          <a:p>
            <a:pPr algn="ctr">
              <a:spcBef>
                <a:spcPct val="50000"/>
              </a:spcBef>
            </a:pPr>
            <a:r>
              <a:rPr lang="en-US" sz="3200" dirty="0">
                <a:effectLst>
                  <a:outerShdw blurRad="38100" dist="38100" dir="2700000" algn="tl">
                    <a:srgbClr val="000000">
                      <a:alpha val="43137"/>
                    </a:srgbClr>
                  </a:outerShdw>
                </a:effectLst>
                <a:latin typeface="Franklin Gothic Medium" pitchFamily="34" charset="0"/>
              </a:rPr>
              <a:t>Downhill</a:t>
            </a:r>
          </a:p>
        </p:txBody>
      </p:sp>
      <p:pic>
        <p:nvPicPr>
          <p:cNvPr id="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399" y="1239010"/>
            <a:ext cx="3316014" cy="2198662"/>
          </a:xfrm>
          <a:prstGeom prst="rect">
            <a:avLst/>
          </a:prstGeom>
          <a:noFill/>
          <a:ln>
            <a:noFill/>
          </a:ln>
          <a:effectLst>
            <a:glow rad="139700">
              <a:schemeClr val="bg1">
                <a:alpha val="4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2586" y="3352800"/>
            <a:ext cx="3454400" cy="2590800"/>
          </a:xfrm>
          <a:prstGeom prst="rect">
            <a:avLst/>
          </a:prstGeom>
          <a:noFill/>
          <a:ln>
            <a:noFill/>
          </a:ln>
          <a:effectLst>
            <a:glow rad="139700">
              <a:schemeClr val="bg1">
                <a:alpha val="4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39748" y="3777851"/>
            <a:ext cx="2085317" cy="2784006"/>
          </a:xfrm>
          <a:prstGeom prst="rect">
            <a:avLst/>
          </a:prstGeom>
          <a:noFill/>
          <a:ln>
            <a:noFill/>
          </a:ln>
          <a:effectLst>
            <a:glow rad="139700">
              <a:schemeClr val="bg1">
                <a:alpha val="4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1000"/>
                                        <p:tgtEl>
                                          <p:spTgt spid="2"/>
                                        </p:tgtEl>
                                      </p:cBhvr>
                                    </p:animEffect>
                                  </p:childTnLst>
                                </p:cTn>
                              </p:par>
                            </p:childTnLst>
                          </p:cTn>
                        </p:par>
                        <p:par>
                          <p:cTn id="26" fill="hold">
                            <p:stCondLst>
                              <p:cond delay="1000"/>
                            </p:stCondLst>
                            <p:childTnLst>
                              <p:par>
                                <p:cTn id="27" presetID="10" presetClass="entr" presetSubtype="0" fill="hold" nodeType="afterEffect">
                                  <p:stCondLst>
                                    <p:cond delay="0"/>
                                  </p:stCondLst>
                                  <p:childTnLst>
                                    <p:set>
                                      <p:cBhvr>
                                        <p:cTn id="28" dur="1" fill="hold">
                                          <p:stCondLst>
                                            <p:cond delay="0"/>
                                          </p:stCondLst>
                                        </p:cTn>
                                        <p:tgtEl>
                                          <p:spTgt spid="3075"/>
                                        </p:tgtEl>
                                        <p:attrNameLst>
                                          <p:attrName>style.visibility</p:attrName>
                                        </p:attrNameLst>
                                      </p:cBhvr>
                                      <p:to>
                                        <p:strVal val="visible"/>
                                      </p:to>
                                    </p:set>
                                    <p:animEffect transition="in" filter="fade">
                                      <p:cBhvr>
                                        <p:cTn id="29" dur="500"/>
                                        <p:tgtEl>
                                          <p:spTgt spid="3075"/>
                                        </p:tgtEl>
                                      </p:cBhvr>
                                    </p:animEffect>
                                  </p:childTnLst>
                                </p:cTn>
                              </p:par>
                            </p:childTnLst>
                          </p:cTn>
                        </p:par>
                        <p:par>
                          <p:cTn id="30" fill="hold">
                            <p:stCondLst>
                              <p:cond delay="1500"/>
                            </p:stCondLst>
                            <p:childTnLst>
                              <p:par>
                                <p:cTn id="31" presetID="10" presetClass="entr" presetSubtype="0" fill="hold" nodeType="afterEffect">
                                  <p:stCondLst>
                                    <p:cond delay="0"/>
                                  </p:stCondLst>
                                  <p:childTnLst>
                                    <p:set>
                                      <p:cBhvr>
                                        <p:cTn id="32" dur="1" fill="hold">
                                          <p:stCondLst>
                                            <p:cond delay="0"/>
                                          </p:stCondLst>
                                        </p:cTn>
                                        <p:tgtEl>
                                          <p:spTgt spid="3076"/>
                                        </p:tgtEl>
                                        <p:attrNameLst>
                                          <p:attrName>style.visibility</p:attrName>
                                        </p:attrNameLst>
                                      </p:cBhvr>
                                      <p:to>
                                        <p:strVal val="visible"/>
                                      </p:to>
                                    </p:set>
                                    <p:animEffect transition="in" filter="fade">
                                      <p:cBhvr>
                                        <p:cTn id="33" dur="50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rgbClr val="E6DCAC"/>
            </a:gs>
            <a:gs pos="12000">
              <a:srgbClr val="E6D78A"/>
            </a:gs>
            <a:gs pos="30000">
              <a:srgbClr val="C7AC4C"/>
            </a:gs>
            <a:gs pos="45000">
              <a:srgbClr val="E6D78A"/>
            </a:gs>
            <a:gs pos="77000">
              <a:srgbClr val="C7AC4C"/>
            </a:gs>
            <a:gs pos="100000">
              <a:srgbClr val="E6DCAC"/>
            </a:gs>
          </a:gsLst>
          <a:lin ang="5400000" scaled="0"/>
        </a:gradFill>
        <a:effectLst/>
      </p:bgPr>
    </p:bg>
    <p:spTree>
      <p:nvGrpSpPr>
        <p:cNvPr id="1" name=""/>
        <p:cNvGrpSpPr/>
        <p:nvPr/>
      </p:nvGrpSpPr>
      <p:grpSpPr>
        <a:xfrm>
          <a:off x="0" y="0"/>
          <a:ext cx="0" cy="0"/>
          <a:chOff x="0" y="0"/>
          <a:chExt cx="0" cy="0"/>
        </a:xfrm>
      </p:grpSpPr>
      <p:sp>
        <p:nvSpPr>
          <p:cNvPr id="17423" name="Text Box 15"/>
          <p:cNvSpPr txBox="1">
            <a:spLocks noChangeArrowheads="1"/>
          </p:cNvSpPr>
          <p:nvPr/>
        </p:nvSpPr>
        <p:spPr bwMode="auto">
          <a:xfrm>
            <a:off x="457200" y="4876800"/>
            <a:ext cx="8229600" cy="457200"/>
          </a:xfrm>
          <a:prstGeom prst="rect">
            <a:avLst/>
          </a:prstGeom>
          <a:noFill/>
          <a:ln w="9525">
            <a:noFill/>
            <a:miter lim="800000"/>
            <a:headEnd/>
            <a:tailEnd/>
          </a:ln>
        </p:spPr>
        <p:txBody>
          <a:bodyPr>
            <a:spAutoFit/>
          </a:bodyPr>
          <a:lstStyle/>
          <a:p>
            <a:pPr>
              <a:spcBef>
                <a:spcPct val="50000"/>
              </a:spcBef>
            </a:pPr>
            <a:r>
              <a:rPr lang="en-US" sz="2400" b="1">
                <a:latin typeface="Calibri" pitchFamily="34" charset="0"/>
              </a:rPr>
              <a:t>Watershed divide: </a:t>
            </a:r>
            <a:r>
              <a:rPr lang="en-US" sz="2400">
                <a:latin typeface="Calibri" pitchFamily="34" charset="0"/>
              </a:rPr>
              <a:t>Ridges that separate two watersheds</a:t>
            </a:r>
          </a:p>
        </p:txBody>
      </p:sp>
      <p:sp>
        <p:nvSpPr>
          <p:cNvPr id="2053" name="Rectangle 7"/>
          <p:cNvSpPr>
            <a:spLocks noChangeArrowheads="1"/>
          </p:cNvSpPr>
          <p:nvPr/>
        </p:nvSpPr>
        <p:spPr bwMode="auto">
          <a:xfrm>
            <a:off x="457200" y="5410200"/>
            <a:ext cx="8458200" cy="461963"/>
          </a:xfrm>
          <a:prstGeom prst="rect">
            <a:avLst/>
          </a:prstGeom>
          <a:noFill/>
          <a:ln w="9525">
            <a:noFill/>
            <a:miter lim="800000"/>
            <a:headEnd/>
            <a:tailEnd/>
          </a:ln>
        </p:spPr>
        <p:txBody>
          <a:bodyPr>
            <a:spAutoFit/>
          </a:bodyPr>
          <a:lstStyle/>
          <a:p>
            <a:pPr>
              <a:spcBef>
                <a:spcPct val="50000"/>
              </a:spcBef>
            </a:pPr>
            <a:r>
              <a:rPr lang="en-US" sz="2400" b="1">
                <a:latin typeface="Calibri" pitchFamily="34" charset="0"/>
              </a:rPr>
              <a:t>Watershed : </a:t>
            </a:r>
            <a:r>
              <a:rPr lang="en-US" sz="2400">
                <a:latin typeface="Calibri" pitchFamily="34" charset="0"/>
              </a:rPr>
              <a:t>All of the land that drains water into one place</a:t>
            </a:r>
          </a:p>
        </p:txBody>
      </p:sp>
      <p:grpSp>
        <p:nvGrpSpPr>
          <p:cNvPr id="4100" name="Group 19"/>
          <p:cNvGrpSpPr>
            <a:grpSpLocks/>
          </p:cNvGrpSpPr>
          <p:nvPr/>
        </p:nvGrpSpPr>
        <p:grpSpPr bwMode="auto">
          <a:xfrm>
            <a:off x="1295400" y="0"/>
            <a:ext cx="6096000" cy="4895850"/>
            <a:chOff x="1295400" y="0"/>
            <a:chExt cx="6096000" cy="4896153"/>
          </a:xfrm>
        </p:grpSpPr>
        <p:grpSp>
          <p:nvGrpSpPr>
            <p:cNvPr id="4117" name="Group 7"/>
            <p:cNvGrpSpPr>
              <a:grpSpLocks/>
            </p:cNvGrpSpPr>
            <p:nvPr/>
          </p:nvGrpSpPr>
          <p:grpSpPr bwMode="auto">
            <a:xfrm>
              <a:off x="1295400" y="0"/>
              <a:ext cx="6096000" cy="4896153"/>
              <a:chOff x="1295400" y="0"/>
              <a:chExt cx="6096000" cy="4896153"/>
            </a:xfrm>
          </p:grpSpPr>
          <p:pic>
            <p:nvPicPr>
              <p:cNvPr id="4119" name="Picture 6" descr="Elloitt_County (3)"/>
              <p:cNvPicPr>
                <a:picLocks noChangeAspect="1" noChangeArrowheads="1"/>
              </p:cNvPicPr>
              <p:nvPr/>
            </p:nvPicPr>
            <p:blipFill>
              <a:blip r:embed="rId3" cstate="print"/>
              <a:srcRect/>
              <a:stretch>
                <a:fillRect/>
              </a:stretch>
            </p:blipFill>
            <p:spPr bwMode="auto">
              <a:xfrm>
                <a:off x="1295400" y="0"/>
                <a:ext cx="6096000" cy="4896153"/>
              </a:xfrm>
              <a:prstGeom prst="rect">
                <a:avLst/>
              </a:prstGeom>
              <a:noFill/>
              <a:ln w="9525">
                <a:noFill/>
                <a:miter lim="800000"/>
                <a:headEnd/>
                <a:tailEnd/>
              </a:ln>
            </p:spPr>
          </p:pic>
          <p:sp>
            <p:nvSpPr>
              <p:cNvPr id="7" name="Freeform 6"/>
              <p:cNvSpPr/>
              <p:nvPr/>
            </p:nvSpPr>
            <p:spPr>
              <a:xfrm>
                <a:off x="3252788" y="1763822"/>
                <a:ext cx="1985962" cy="2559208"/>
              </a:xfrm>
              <a:custGeom>
                <a:avLst/>
                <a:gdLst>
                  <a:gd name="connsiteX0" fmla="*/ 1985555 w 1985555"/>
                  <a:gd name="connsiteY0" fmla="*/ 0 h 2560320"/>
                  <a:gd name="connsiteX1" fmla="*/ 1894115 w 1985555"/>
                  <a:gd name="connsiteY1" fmla="*/ 117565 h 2560320"/>
                  <a:gd name="connsiteX2" fmla="*/ 1828800 w 1985555"/>
                  <a:gd name="connsiteY2" fmla="*/ 235131 h 2560320"/>
                  <a:gd name="connsiteX3" fmla="*/ 1776549 w 1985555"/>
                  <a:gd name="connsiteY3" fmla="*/ 326571 h 2560320"/>
                  <a:gd name="connsiteX4" fmla="*/ 1724298 w 1985555"/>
                  <a:gd name="connsiteY4" fmla="*/ 378823 h 2560320"/>
                  <a:gd name="connsiteX5" fmla="*/ 1593669 w 1985555"/>
                  <a:gd name="connsiteY5" fmla="*/ 457200 h 2560320"/>
                  <a:gd name="connsiteX6" fmla="*/ 1463040 w 1985555"/>
                  <a:gd name="connsiteY6" fmla="*/ 483325 h 2560320"/>
                  <a:gd name="connsiteX7" fmla="*/ 1358538 w 1985555"/>
                  <a:gd name="connsiteY7" fmla="*/ 587828 h 2560320"/>
                  <a:gd name="connsiteX8" fmla="*/ 1319349 w 1985555"/>
                  <a:gd name="connsiteY8" fmla="*/ 666205 h 2560320"/>
                  <a:gd name="connsiteX9" fmla="*/ 1267098 w 1985555"/>
                  <a:gd name="connsiteY9" fmla="*/ 796834 h 2560320"/>
                  <a:gd name="connsiteX10" fmla="*/ 1201783 w 1985555"/>
                  <a:gd name="connsiteY10" fmla="*/ 875211 h 2560320"/>
                  <a:gd name="connsiteX11" fmla="*/ 1097280 w 1985555"/>
                  <a:gd name="connsiteY11" fmla="*/ 927463 h 2560320"/>
                  <a:gd name="connsiteX12" fmla="*/ 1018903 w 1985555"/>
                  <a:gd name="connsiteY12" fmla="*/ 966651 h 2560320"/>
                  <a:gd name="connsiteX13" fmla="*/ 940526 w 1985555"/>
                  <a:gd name="connsiteY13" fmla="*/ 1005840 h 2560320"/>
                  <a:gd name="connsiteX14" fmla="*/ 822960 w 1985555"/>
                  <a:gd name="connsiteY14" fmla="*/ 1005840 h 2560320"/>
                  <a:gd name="connsiteX15" fmla="*/ 600892 w 1985555"/>
                  <a:gd name="connsiteY15" fmla="*/ 1123405 h 2560320"/>
                  <a:gd name="connsiteX16" fmla="*/ 431075 w 1985555"/>
                  <a:gd name="connsiteY16" fmla="*/ 1293223 h 2560320"/>
                  <a:gd name="connsiteX17" fmla="*/ 352698 w 1985555"/>
                  <a:gd name="connsiteY17" fmla="*/ 1436914 h 2560320"/>
                  <a:gd name="connsiteX18" fmla="*/ 326572 w 1985555"/>
                  <a:gd name="connsiteY18" fmla="*/ 1672045 h 2560320"/>
                  <a:gd name="connsiteX19" fmla="*/ 300446 w 1985555"/>
                  <a:gd name="connsiteY19" fmla="*/ 1867988 h 2560320"/>
                  <a:gd name="connsiteX20" fmla="*/ 300446 w 1985555"/>
                  <a:gd name="connsiteY20" fmla="*/ 1867988 h 2560320"/>
                  <a:gd name="connsiteX21" fmla="*/ 287383 w 1985555"/>
                  <a:gd name="connsiteY21" fmla="*/ 2076994 h 2560320"/>
                  <a:gd name="connsiteX22" fmla="*/ 274320 w 1985555"/>
                  <a:gd name="connsiteY22" fmla="*/ 2181497 h 2560320"/>
                  <a:gd name="connsiteX23" fmla="*/ 195943 w 1985555"/>
                  <a:gd name="connsiteY23" fmla="*/ 2312125 h 2560320"/>
                  <a:gd name="connsiteX24" fmla="*/ 65315 w 1985555"/>
                  <a:gd name="connsiteY24" fmla="*/ 2403565 h 2560320"/>
                  <a:gd name="connsiteX25" fmla="*/ 0 w 1985555"/>
                  <a:gd name="connsiteY25" fmla="*/ 2429691 h 2560320"/>
                  <a:gd name="connsiteX26" fmla="*/ 0 w 1985555"/>
                  <a:gd name="connsiteY26" fmla="*/ 2429691 h 2560320"/>
                  <a:gd name="connsiteX27" fmla="*/ 52252 w 1985555"/>
                  <a:gd name="connsiteY27" fmla="*/ 2495005 h 2560320"/>
                  <a:gd name="connsiteX28" fmla="*/ 104503 w 1985555"/>
                  <a:gd name="connsiteY28" fmla="*/ 2521131 h 2560320"/>
                  <a:gd name="connsiteX29" fmla="*/ 169818 w 1985555"/>
                  <a:gd name="connsiteY29" fmla="*/ 2560320 h 2560320"/>
                  <a:gd name="connsiteX30" fmla="*/ 235132 w 1985555"/>
                  <a:gd name="connsiteY30" fmla="*/ 2560320 h 2560320"/>
                  <a:gd name="connsiteX31" fmla="*/ 326572 w 1985555"/>
                  <a:gd name="connsiteY31" fmla="*/ 2521131 h 2560320"/>
                  <a:gd name="connsiteX32" fmla="*/ 404949 w 1985555"/>
                  <a:gd name="connsiteY32" fmla="*/ 2455817 h 2560320"/>
                  <a:gd name="connsiteX33" fmla="*/ 444138 w 1985555"/>
                  <a:gd name="connsiteY33" fmla="*/ 2377440 h 2560320"/>
                  <a:gd name="connsiteX34" fmla="*/ 444138 w 1985555"/>
                  <a:gd name="connsiteY34" fmla="*/ 2259874 h 2560320"/>
                  <a:gd name="connsiteX35" fmla="*/ 404949 w 1985555"/>
                  <a:gd name="connsiteY35" fmla="*/ 2011680 h 2560320"/>
                  <a:gd name="connsiteX36" fmla="*/ 404949 w 1985555"/>
                  <a:gd name="connsiteY36" fmla="*/ 1815737 h 2560320"/>
                  <a:gd name="connsiteX37" fmla="*/ 418012 w 1985555"/>
                  <a:gd name="connsiteY37" fmla="*/ 1632857 h 2560320"/>
                  <a:gd name="connsiteX38" fmla="*/ 483326 w 1985555"/>
                  <a:gd name="connsiteY38" fmla="*/ 1489165 h 2560320"/>
                  <a:gd name="connsiteX39" fmla="*/ 535578 w 1985555"/>
                  <a:gd name="connsiteY39" fmla="*/ 1384663 h 2560320"/>
                  <a:gd name="connsiteX40" fmla="*/ 627018 w 1985555"/>
                  <a:gd name="connsiteY40" fmla="*/ 1267097 h 2560320"/>
                  <a:gd name="connsiteX41" fmla="*/ 875212 w 1985555"/>
                  <a:gd name="connsiteY41" fmla="*/ 1149531 h 2560320"/>
                  <a:gd name="connsiteX42" fmla="*/ 1031966 w 1985555"/>
                  <a:gd name="connsiteY42" fmla="*/ 1071154 h 2560320"/>
                  <a:gd name="connsiteX43" fmla="*/ 1201783 w 1985555"/>
                  <a:gd name="connsiteY43" fmla="*/ 1005840 h 2560320"/>
                  <a:gd name="connsiteX44" fmla="*/ 1267098 w 1985555"/>
                  <a:gd name="connsiteY44" fmla="*/ 927463 h 2560320"/>
                  <a:gd name="connsiteX45" fmla="*/ 1319349 w 1985555"/>
                  <a:gd name="connsiteY45" fmla="*/ 862148 h 2560320"/>
                  <a:gd name="connsiteX46" fmla="*/ 1332412 w 1985555"/>
                  <a:gd name="connsiteY46" fmla="*/ 731520 h 2560320"/>
                  <a:gd name="connsiteX47" fmla="*/ 1423852 w 1985555"/>
                  <a:gd name="connsiteY47" fmla="*/ 600891 h 2560320"/>
                  <a:gd name="connsiteX48" fmla="*/ 1554480 w 1985555"/>
                  <a:gd name="connsiteY48" fmla="*/ 535577 h 2560320"/>
                  <a:gd name="connsiteX49" fmla="*/ 1685109 w 1985555"/>
                  <a:gd name="connsiteY49" fmla="*/ 470263 h 2560320"/>
                  <a:gd name="connsiteX50" fmla="*/ 1776549 w 1985555"/>
                  <a:gd name="connsiteY50" fmla="*/ 391885 h 2560320"/>
                  <a:gd name="connsiteX51" fmla="*/ 1841863 w 1985555"/>
                  <a:gd name="connsiteY51" fmla="*/ 274320 h 2560320"/>
                  <a:gd name="connsiteX52" fmla="*/ 1985555 w 1985555"/>
                  <a:gd name="connsiteY52" fmla="*/ 0 h 256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85555" h="2560320">
                    <a:moveTo>
                      <a:pt x="1985555" y="0"/>
                    </a:moveTo>
                    <a:lnTo>
                      <a:pt x="1894115" y="117565"/>
                    </a:lnTo>
                    <a:lnTo>
                      <a:pt x="1828800" y="235131"/>
                    </a:lnTo>
                    <a:lnTo>
                      <a:pt x="1776549" y="326571"/>
                    </a:lnTo>
                    <a:lnTo>
                      <a:pt x="1724298" y="378823"/>
                    </a:lnTo>
                    <a:lnTo>
                      <a:pt x="1593669" y="457200"/>
                    </a:lnTo>
                    <a:lnTo>
                      <a:pt x="1463040" y="483325"/>
                    </a:lnTo>
                    <a:lnTo>
                      <a:pt x="1358538" y="587828"/>
                    </a:lnTo>
                    <a:lnTo>
                      <a:pt x="1319349" y="666205"/>
                    </a:lnTo>
                    <a:lnTo>
                      <a:pt x="1267098" y="796834"/>
                    </a:lnTo>
                    <a:lnTo>
                      <a:pt x="1201783" y="875211"/>
                    </a:lnTo>
                    <a:lnTo>
                      <a:pt x="1097280" y="927463"/>
                    </a:lnTo>
                    <a:lnTo>
                      <a:pt x="1018903" y="966651"/>
                    </a:lnTo>
                    <a:lnTo>
                      <a:pt x="940526" y="1005840"/>
                    </a:lnTo>
                    <a:lnTo>
                      <a:pt x="822960" y="1005840"/>
                    </a:lnTo>
                    <a:lnTo>
                      <a:pt x="600892" y="1123405"/>
                    </a:lnTo>
                    <a:lnTo>
                      <a:pt x="431075" y="1293223"/>
                    </a:lnTo>
                    <a:lnTo>
                      <a:pt x="352698" y="1436914"/>
                    </a:lnTo>
                    <a:lnTo>
                      <a:pt x="326572" y="1672045"/>
                    </a:lnTo>
                    <a:lnTo>
                      <a:pt x="300446" y="1867988"/>
                    </a:lnTo>
                    <a:lnTo>
                      <a:pt x="300446" y="1867988"/>
                    </a:lnTo>
                    <a:lnTo>
                      <a:pt x="287383" y="2076994"/>
                    </a:lnTo>
                    <a:lnTo>
                      <a:pt x="274320" y="2181497"/>
                    </a:lnTo>
                    <a:lnTo>
                      <a:pt x="195943" y="2312125"/>
                    </a:lnTo>
                    <a:lnTo>
                      <a:pt x="65315" y="2403565"/>
                    </a:lnTo>
                    <a:lnTo>
                      <a:pt x="0" y="2429691"/>
                    </a:lnTo>
                    <a:lnTo>
                      <a:pt x="0" y="2429691"/>
                    </a:lnTo>
                    <a:lnTo>
                      <a:pt x="52252" y="2495005"/>
                    </a:lnTo>
                    <a:lnTo>
                      <a:pt x="104503" y="2521131"/>
                    </a:lnTo>
                    <a:lnTo>
                      <a:pt x="169818" y="2560320"/>
                    </a:lnTo>
                    <a:lnTo>
                      <a:pt x="235132" y="2560320"/>
                    </a:lnTo>
                    <a:lnTo>
                      <a:pt x="326572" y="2521131"/>
                    </a:lnTo>
                    <a:lnTo>
                      <a:pt x="404949" y="2455817"/>
                    </a:lnTo>
                    <a:lnTo>
                      <a:pt x="444138" y="2377440"/>
                    </a:lnTo>
                    <a:lnTo>
                      <a:pt x="444138" y="2259874"/>
                    </a:lnTo>
                    <a:lnTo>
                      <a:pt x="404949" y="2011680"/>
                    </a:lnTo>
                    <a:lnTo>
                      <a:pt x="404949" y="1815737"/>
                    </a:lnTo>
                    <a:lnTo>
                      <a:pt x="418012" y="1632857"/>
                    </a:lnTo>
                    <a:lnTo>
                      <a:pt x="483326" y="1489165"/>
                    </a:lnTo>
                    <a:lnTo>
                      <a:pt x="535578" y="1384663"/>
                    </a:lnTo>
                    <a:lnTo>
                      <a:pt x="627018" y="1267097"/>
                    </a:lnTo>
                    <a:lnTo>
                      <a:pt x="875212" y="1149531"/>
                    </a:lnTo>
                    <a:lnTo>
                      <a:pt x="1031966" y="1071154"/>
                    </a:lnTo>
                    <a:lnTo>
                      <a:pt x="1201783" y="1005840"/>
                    </a:lnTo>
                    <a:lnTo>
                      <a:pt x="1267098" y="927463"/>
                    </a:lnTo>
                    <a:lnTo>
                      <a:pt x="1319349" y="862148"/>
                    </a:lnTo>
                    <a:lnTo>
                      <a:pt x="1332412" y="731520"/>
                    </a:lnTo>
                    <a:lnTo>
                      <a:pt x="1423852" y="600891"/>
                    </a:lnTo>
                    <a:lnTo>
                      <a:pt x="1554480" y="535577"/>
                    </a:lnTo>
                    <a:lnTo>
                      <a:pt x="1685109" y="470263"/>
                    </a:lnTo>
                    <a:lnTo>
                      <a:pt x="1776549" y="391885"/>
                    </a:lnTo>
                    <a:lnTo>
                      <a:pt x="1841863" y="274320"/>
                    </a:lnTo>
                    <a:lnTo>
                      <a:pt x="1985555" y="0"/>
                    </a:lnTo>
                    <a:close/>
                  </a:path>
                </a:pathLst>
              </a:custGeom>
              <a:solidFill>
                <a:schemeClr val="accent1">
                  <a:alpha val="34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9" name="Freeform 8"/>
            <p:cNvSpPr/>
            <p:nvPr/>
          </p:nvSpPr>
          <p:spPr>
            <a:xfrm>
              <a:off x="1698625" y="627102"/>
              <a:ext cx="5354638" cy="3578446"/>
            </a:xfrm>
            <a:custGeom>
              <a:avLst/>
              <a:gdLst>
                <a:gd name="connsiteX0" fmla="*/ 65315 w 5355772"/>
                <a:gd name="connsiteY0" fmla="*/ 3004457 h 3579223"/>
                <a:gd name="connsiteX1" fmla="*/ 169818 w 5355772"/>
                <a:gd name="connsiteY1" fmla="*/ 2834640 h 3579223"/>
                <a:gd name="connsiteX2" fmla="*/ 339635 w 5355772"/>
                <a:gd name="connsiteY2" fmla="*/ 2677886 h 3579223"/>
                <a:gd name="connsiteX3" fmla="*/ 444138 w 5355772"/>
                <a:gd name="connsiteY3" fmla="*/ 2586446 h 3579223"/>
                <a:gd name="connsiteX4" fmla="*/ 535578 w 5355772"/>
                <a:gd name="connsiteY4" fmla="*/ 2534194 h 3579223"/>
                <a:gd name="connsiteX5" fmla="*/ 535578 w 5355772"/>
                <a:gd name="connsiteY5" fmla="*/ 2429692 h 3579223"/>
                <a:gd name="connsiteX6" fmla="*/ 535578 w 5355772"/>
                <a:gd name="connsiteY6" fmla="*/ 2364377 h 3579223"/>
                <a:gd name="connsiteX7" fmla="*/ 705395 w 5355772"/>
                <a:gd name="connsiteY7" fmla="*/ 2220686 h 3579223"/>
                <a:gd name="connsiteX8" fmla="*/ 796835 w 5355772"/>
                <a:gd name="connsiteY8" fmla="*/ 2076994 h 3579223"/>
                <a:gd name="connsiteX9" fmla="*/ 940526 w 5355772"/>
                <a:gd name="connsiteY9" fmla="*/ 1920240 h 3579223"/>
                <a:gd name="connsiteX10" fmla="*/ 992778 w 5355772"/>
                <a:gd name="connsiteY10" fmla="*/ 1867989 h 3579223"/>
                <a:gd name="connsiteX11" fmla="*/ 1110343 w 5355772"/>
                <a:gd name="connsiteY11" fmla="*/ 1763486 h 3579223"/>
                <a:gd name="connsiteX12" fmla="*/ 1254035 w 5355772"/>
                <a:gd name="connsiteY12" fmla="*/ 1593669 h 3579223"/>
                <a:gd name="connsiteX13" fmla="*/ 1449978 w 5355772"/>
                <a:gd name="connsiteY13" fmla="*/ 1410789 h 3579223"/>
                <a:gd name="connsiteX14" fmla="*/ 1645920 w 5355772"/>
                <a:gd name="connsiteY14" fmla="*/ 1293223 h 3579223"/>
                <a:gd name="connsiteX15" fmla="*/ 1854926 w 5355772"/>
                <a:gd name="connsiteY15" fmla="*/ 979714 h 3579223"/>
                <a:gd name="connsiteX16" fmla="*/ 2011680 w 5355772"/>
                <a:gd name="connsiteY16" fmla="*/ 809897 h 3579223"/>
                <a:gd name="connsiteX17" fmla="*/ 2181498 w 5355772"/>
                <a:gd name="connsiteY17" fmla="*/ 600892 h 3579223"/>
                <a:gd name="connsiteX18" fmla="*/ 2312126 w 5355772"/>
                <a:gd name="connsiteY18" fmla="*/ 483326 h 3579223"/>
                <a:gd name="connsiteX19" fmla="*/ 2416629 w 5355772"/>
                <a:gd name="connsiteY19" fmla="*/ 404949 h 3579223"/>
                <a:gd name="connsiteX20" fmla="*/ 2495006 w 5355772"/>
                <a:gd name="connsiteY20" fmla="*/ 300446 h 3579223"/>
                <a:gd name="connsiteX21" fmla="*/ 2573383 w 5355772"/>
                <a:gd name="connsiteY21" fmla="*/ 169817 h 3579223"/>
                <a:gd name="connsiteX22" fmla="*/ 2730138 w 5355772"/>
                <a:gd name="connsiteY22" fmla="*/ 91440 h 3579223"/>
                <a:gd name="connsiteX23" fmla="*/ 2795452 w 5355772"/>
                <a:gd name="connsiteY23" fmla="*/ 0 h 3579223"/>
                <a:gd name="connsiteX24" fmla="*/ 3004458 w 5355772"/>
                <a:gd name="connsiteY24" fmla="*/ 0 h 3579223"/>
                <a:gd name="connsiteX25" fmla="*/ 3161212 w 5355772"/>
                <a:gd name="connsiteY25" fmla="*/ 26126 h 3579223"/>
                <a:gd name="connsiteX26" fmla="*/ 3317966 w 5355772"/>
                <a:gd name="connsiteY26" fmla="*/ 65314 h 3579223"/>
                <a:gd name="connsiteX27" fmla="*/ 3435532 w 5355772"/>
                <a:gd name="connsiteY27" fmla="*/ 143692 h 3579223"/>
                <a:gd name="connsiteX28" fmla="*/ 3435532 w 5355772"/>
                <a:gd name="connsiteY28" fmla="*/ 195943 h 3579223"/>
                <a:gd name="connsiteX29" fmla="*/ 3644538 w 5355772"/>
                <a:gd name="connsiteY29" fmla="*/ 300446 h 3579223"/>
                <a:gd name="connsiteX30" fmla="*/ 3840480 w 5355772"/>
                <a:gd name="connsiteY30" fmla="*/ 431074 h 3579223"/>
                <a:gd name="connsiteX31" fmla="*/ 3931920 w 5355772"/>
                <a:gd name="connsiteY31" fmla="*/ 457200 h 3579223"/>
                <a:gd name="connsiteX32" fmla="*/ 3997235 w 5355772"/>
                <a:gd name="connsiteY32" fmla="*/ 496389 h 3579223"/>
                <a:gd name="connsiteX33" fmla="*/ 4088675 w 5355772"/>
                <a:gd name="connsiteY33" fmla="*/ 444137 h 3579223"/>
                <a:gd name="connsiteX34" fmla="*/ 4088675 w 5355772"/>
                <a:gd name="connsiteY34" fmla="*/ 444137 h 3579223"/>
                <a:gd name="connsiteX35" fmla="*/ 4193178 w 5355772"/>
                <a:gd name="connsiteY35" fmla="*/ 326572 h 3579223"/>
                <a:gd name="connsiteX36" fmla="*/ 4245429 w 5355772"/>
                <a:gd name="connsiteY36" fmla="*/ 313509 h 3579223"/>
                <a:gd name="connsiteX37" fmla="*/ 4323806 w 5355772"/>
                <a:gd name="connsiteY37" fmla="*/ 300446 h 3579223"/>
                <a:gd name="connsiteX38" fmla="*/ 4428309 w 5355772"/>
                <a:gd name="connsiteY38" fmla="*/ 248194 h 3579223"/>
                <a:gd name="connsiteX39" fmla="*/ 4558938 w 5355772"/>
                <a:gd name="connsiteY39" fmla="*/ 182880 h 3579223"/>
                <a:gd name="connsiteX40" fmla="*/ 4558938 w 5355772"/>
                <a:gd name="connsiteY40" fmla="*/ 182880 h 3579223"/>
                <a:gd name="connsiteX41" fmla="*/ 4702629 w 5355772"/>
                <a:gd name="connsiteY41" fmla="*/ 91440 h 3579223"/>
                <a:gd name="connsiteX42" fmla="*/ 4741818 w 5355772"/>
                <a:gd name="connsiteY42" fmla="*/ 65314 h 3579223"/>
                <a:gd name="connsiteX43" fmla="*/ 4846320 w 5355772"/>
                <a:gd name="connsiteY43" fmla="*/ 104503 h 3579223"/>
                <a:gd name="connsiteX44" fmla="*/ 5003075 w 5355772"/>
                <a:gd name="connsiteY44" fmla="*/ 182880 h 3579223"/>
                <a:gd name="connsiteX45" fmla="*/ 5094515 w 5355772"/>
                <a:gd name="connsiteY45" fmla="*/ 222069 h 3579223"/>
                <a:gd name="connsiteX46" fmla="*/ 5159829 w 5355772"/>
                <a:gd name="connsiteY46" fmla="*/ 300446 h 3579223"/>
                <a:gd name="connsiteX47" fmla="*/ 5159829 w 5355772"/>
                <a:gd name="connsiteY47" fmla="*/ 300446 h 3579223"/>
                <a:gd name="connsiteX48" fmla="*/ 5199018 w 5355772"/>
                <a:gd name="connsiteY48" fmla="*/ 431074 h 3579223"/>
                <a:gd name="connsiteX49" fmla="*/ 5199018 w 5355772"/>
                <a:gd name="connsiteY49" fmla="*/ 431074 h 3579223"/>
                <a:gd name="connsiteX50" fmla="*/ 5355772 w 5355772"/>
                <a:gd name="connsiteY50" fmla="*/ 587829 h 3579223"/>
                <a:gd name="connsiteX51" fmla="*/ 5264332 w 5355772"/>
                <a:gd name="connsiteY51" fmla="*/ 744583 h 3579223"/>
                <a:gd name="connsiteX52" fmla="*/ 5107578 w 5355772"/>
                <a:gd name="connsiteY52" fmla="*/ 1018903 h 3579223"/>
                <a:gd name="connsiteX53" fmla="*/ 4937760 w 5355772"/>
                <a:gd name="connsiteY53" fmla="*/ 1293223 h 3579223"/>
                <a:gd name="connsiteX54" fmla="*/ 4833258 w 5355772"/>
                <a:gd name="connsiteY54" fmla="*/ 1476103 h 3579223"/>
                <a:gd name="connsiteX55" fmla="*/ 4585063 w 5355772"/>
                <a:gd name="connsiteY55" fmla="*/ 1841863 h 3579223"/>
                <a:gd name="connsiteX56" fmla="*/ 4389120 w 5355772"/>
                <a:gd name="connsiteY56" fmla="*/ 2155372 h 3579223"/>
                <a:gd name="connsiteX57" fmla="*/ 4245429 w 5355772"/>
                <a:gd name="connsiteY57" fmla="*/ 2468880 h 3579223"/>
                <a:gd name="connsiteX58" fmla="*/ 4010298 w 5355772"/>
                <a:gd name="connsiteY58" fmla="*/ 2782389 h 3579223"/>
                <a:gd name="connsiteX59" fmla="*/ 3735978 w 5355772"/>
                <a:gd name="connsiteY59" fmla="*/ 3187337 h 3579223"/>
                <a:gd name="connsiteX60" fmla="*/ 3605349 w 5355772"/>
                <a:gd name="connsiteY60" fmla="*/ 3148149 h 3579223"/>
                <a:gd name="connsiteX61" fmla="*/ 3409406 w 5355772"/>
                <a:gd name="connsiteY61" fmla="*/ 3082834 h 3579223"/>
                <a:gd name="connsiteX62" fmla="*/ 3135086 w 5355772"/>
                <a:gd name="connsiteY62" fmla="*/ 2939143 h 3579223"/>
                <a:gd name="connsiteX63" fmla="*/ 2991395 w 5355772"/>
                <a:gd name="connsiteY63" fmla="*/ 2834640 h 3579223"/>
                <a:gd name="connsiteX64" fmla="*/ 2847703 w 5355772"/>
                <a:gd name="connsiteY64" fmla="*/ 2821577 h 3579223"/>
                <a:gd name="connsiteX65" fmla="*/ 2586446 w 5355772"/>
                <a:gd name="connsiteY65" fmla="*/ 2978332 h 3579223"/>
                <a:gd name="connsiteX66" fmla="*/ 2351315 w 5355772"/>
                <a:gd name="connsiteY66" fmla="*/ 3213463 h 3579223"/>
                <a:gd name="connsiteX67" fmla="*/ 2129246 w 5355772"/>
                <a:gd name="connsiteY67" fmla="*/ 3370217 h 3579223"/>
                <a:gd name="connsiteX68" fmla="*/ 2024743 w 5355772"/>
                <a:gd name="connsiteY68" fmla="*/ 3474720 h 3579223"/>
                <a:gd name="connsiteX69" fmla="*/ 1972492 w 5355772"/>
                <a:gd name="connsiteY69" fmla="*/ 3252652 h 3579223"/>
                <a:gd name="connsiteX70" fmla="*/ 1959429 w 5355772"/>
                <a:gd name="connsiteY70" fmla="*/ 3004457 h 3579223"/>
                <a:gd name="connsiteX71" fmla="*/ 1998618 w 5355772"/>
                <a:gd name="connsiteY71" fmla="*/ 2769326 h 3579223"/>
                <a:gd name="connsiteX72" fmla="*/ 2090058 w 5355772"/>
                <a:gd name="connsiteY72" fmla="*/ 2534194 h 3579223"/>
                <a:gd name="connsiteX73" fmla="*/ 2233749 w 5355772"/>
                <a:gd name="connsiteY73" fmla="*/ 2390503 h 3579223"/>
                <a:gd name="connsiteX74" fmla="*/ 2521132 w 5355772"/>
                <a:gd name="connsiteY74" fmla="*/ 2207623 h 3579223"/>
                <a:gd name="connsiteX75" fmla="*/ 2795452 w 5355772"/>
                <a:gd name="connsiteY75" fmla="*/ 2129246 h 3579223"/>
                <a:gd name="connsiteX76" fmla="*/ 2886892 w 5355772"/>
                <a:gd name="connsiteY76" fmla="*/ 2024743 h 3579223"/>
                <a:gd name="connsiteX77" fmla="*/ 2939143 w 5355772"/>
                <a:gd name="connsiteY77" fmla="*/ 1802674 h 3579223"/>
                <a:gd name="connsiteX78" fmla="*/ 3069772 w 5355772"/>
                <a:gd name="connsiteY78" fmla="*/ 1698172 h 3579223"/>
                <a:gd name="connsiteX79" fmla="*/ 3331029 w 5355772"/>
                <a:gd name="connsiteY79" fmla="*/ 1580606 h 3579223"/>
                <a:gd name="connsiteX80" fmla="*/ 3422469 w 5355772"/>
                <a:gd name="connsiteY80" fmla="*/ 1358537 h 3579223"/>
                <a:gd name="connsiteX81" fmla="*/ 3553098 w 5355772"/>
                <a:gd name="connsiteY81" fmla="*/ 1136469 h 3579223"/>
                <a:gd name="connsiteX82" fmla="*/ 3344092 w 5355772"/>
                <a:gd name="connsiteY82" fmla="*/ 1449977 h 3579223"/>
                <a:gd name="connsiteX83" fmla="*/ 3135086 w 5355772"/>
                <a:gd name="connsiteY83" fmla="*/ 1606732 h 3579223"/>
                <a:gd name="connsiteX84" fmla="*/ 2952206 w 5355772"/>
                <a:gd name="connsiteY84" fmla="*/ 1645920 h 3579223"/>
                <a:gd name="connsiteX85" fmla="*/ 2860766 w 5355772"/>
                <a:gd name="connsiteY85" fmla="*/ 1867989 h 3579223"/>
                <a:gd name="connsiteX86" fmla="*/ 2717075 w 5355772"/>
                <a:gd name="connsiteY86" fmla="*/ 2011680 h 3579223"/>
                <a:gd name="connsiteX87" fmla="*/ 2455818 w 5355772"/>
                <a:gd name="connsiteY87" fmla="*/ 2142309 h 3579223"/>
                <a:gd name="connsiteX88" fmla="*/ 2259875 w 5355772"/>
                <a:gd name="connsiteY88" fmla="*/ 2207623 h 3579223"/>
                <a:gd name="connsiteX89" fmla="*/ 1998618 w 5355772"/>
                <a:gd name="connsiteY89" fmla="*/ 2390503 h 3579223"/>
                <a:gd name="connsiteX90" fmla="*/ 1867989 w 5355772"/>
                <a:gd name="connsiteY90" fmla="*/ 2704012 h 3579223"/>
                <a:gd name="connsiteX91" fmla="*/ 1841863 w 5355772"/>
                <a:gd name="connsiteY91" fmla="*/ 3069772 h 3579223"/>
                <a:gd name="connsiteX92" fmla="*/ 1828800 w 5355772"/>
                <a:gd name="connsiteY92" fmla="*/ 3291840 h 3579223"/>
                <a:gd name="connsiteX93" fmla="*/ 1763486 w 5355772"/>
                <a:gd name="connsiteY93" fmla="*/ 3448594 h 3579223"/>
                <a:gd name="connsiteX94" fmla="*/ 1606732 w 5355772"/>
                <a:gd name="connsiteY94" fmla="*/ 3579223 h 3579223"/>
                <a:gd name="connsiteX95" fmla="*/ 1541418 w 5355772"/>
                <a:gd name="connsiteY95" fmla="*/ 3579223 h 3579223"/>
                <a:gd name="connsiteX96" fmla="*/ 1384663 w 5355772"/>
                <a:gd name="connsiteY96" fmla="*/ 3500846 h 3579223"/>
                <a:gd name="connsiteX97" fmla="*/ 1123406 w 5355772"/>
                <a:gd name="connsiteY97" fmla="*/ 3461657 h 3579223"/>
                <a:gd name="connsiteX98" fmla="*/ 1005840 w 5355772"/>
                <a:gd name="connsiteY98" fmla="*/ 3448594 h 3579223"/>
                <a:gd name="connsiteX99" fmla="*/ 888275 w 5355772"/>
                <a:gd name="connsiteY99" fmla="*/ 3396343 h 3579223"/>
                <a:gd name="connsiteX100" fmla="*/ 653143 w 5355772"/>
                <a:gd name="connsiteY100" fmla="*/ 3291840 h 3579223"/>
                <a:gd name="connsiteX101" fmla="*/ 444138 w 5355772"/>
                <a:gd name="connsiteY101" fmla="*/ 3135086 h 3579223"/>
                <a:gd name="connsiteX102" fmla="*/ 326572 w 5355772"/>
                <a:gd name="connsiteY102" fmla="*/ 3082834 h 3579223"/>
                <a:gd name="connsiteX103" fmla="*/ 0 w 5355772"/>
                <a:gd name="connsiteY103" fmla="*/ 3017520 h 3579223"/>
                <a:gd name="connsiteX104" fmla="*/ 65315 w 5355772"/>
                <a:gd name="connsiteY104" fmla="*/ 3004457 h 357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Lst>
              <a:rect l="l" t="t" r="r" b="b"/>
              <a:pathLst>
                <a:path w="5355772" h="3579223">
                  <a:moveTo>
                    <a:pt x="65315" y="3004457"/>
                  </a:moveTo>
                  <a:lnTo>
                    <a:pt x="169818" y="2834640"/>
                  </a:lnTo>
                  <a:lnTo>
                    <a:pt x="339635" y="2677886"/>
                  </a:lnTo>
                  <a:lnTo>
                    <a:pt x="444138" y="2586446"/>
                  </a:lnTo>
                  <a:lnTo>
                    <a:pt x="535578" y="2534194"/>
                  </a:lnTo>
                  <a:lnTo>
                    <a:pt x="535578" y="2429692"/>
                  </a:lnTo>
                  <a:lnTo>
                    <a:pt x="535578" y="2364377"/>
                  </a:lnTo>
                  <a:lnTo>
                    <a:pt x="705395" y="2220686"/>
                  </a:lnTo>
                  <a:lnTo>
                    <a:pt x="796835" y="2076994"/>
                  </a:lnTo>
                  <a:lnTo>
                    <a:pt x="940526" y="1920240"/>
                  </a:lnTo>
                  <a:lnTo>
                    <a:pt x="992778" y="1867989"/>
                  </a:lnTo>
                  <a:lnTo>
                    <a:pt x="1110343" y="1763486"/>
                  </a:lnTo>
                  <a:lnTo>
                    <a:pt x="1254035" y="1593669"/>
                  </a:lnTo>
                  <a:lnTo>
                    <a:pt x="1449978" y="1410789"/>
                  </a:lnTo>
                  <a:lnTo>
                    <a:pt x="1645920" y="1293223"/>
                  </a:lnTo>
                  <a:lnTo>
                    <a:pt x="1854926" y="979714"/>
                  </a:lnTo>
                  <a:lnTo>
                    <a:pt x="2011680" y="809897"/>
                  </a:lnTo>
                  <a:lnTo>
                    <a:pt x="2181498" y="600892"/>
                  </a:lnTo>
                  <a:lnTo>
                    <a:pt x="2312126" y="483326"/>
                  </a:lnTo>
                  <a:lnTo>
                    <a:pt x="2416629" y="404949"/>
                  </a:lnTo>
                  <a:lnTo>
                    <a:pt x="2495006" y="300446"/>
                  </a:lnTo>
                  <a:lnTo>
                    <a:pt x="2573383" y="169817"/>
                  </a:lnTo>
                  <a:lnTo>
                    <a:pt x="2730138" y="91440"/>
                  </a:lnTo>
                  <a:lnTo>
                    <a:pt x="2795452" y="0"/>
                  </a:lnTo>
                  <a:lnTo>
                    <a:pt x="3004458" y="0"/>
                  </a:lnTo>
                  <a:lnTo>
                    <a:pt x="3161212" y="26126"/>
                  </a:lnTo>
                  <a:lnTo>
                    <a:pt x="3317966" y="65314"/>
                  </a:lnTo>
                  <a:lnTo>
                    <a:pt x="3435532" y="143692"/>
                  </a:lnTo>
                  <a:lnTo>
                    <a:pt x="3435532" y="195943"/>
                  </a:lnTo>
                  <a:lnTo>
                    <a:pt x="3644538" y="300446"/>
                  </a:lnTo>
                  <a:lnTo>
                    <a:pt x="3840480" y="431074"/>
                  </a:lnTo>
                  <a:lnTo>
                    <a:pt x="3931920" y="457200"/>
                  </a:lnTo>
                  <a:lnTo>
                    <a:pt x="3997235" y="496389"/>
                  </a:lnTo>
                  <a:lnTo>
                    <a:pt x="4088675" y="444137"/>
                  </a:lnTo>
                  <a:lnTo>
                    <a:pt x="4088675" y="444137"/>
                  </a:lnTo>
                  <a:lnTo>
                    <a:pt x="4193178" y="326572"/>
                  </a:lnTo>
                  <a:lnTo>
                    <a:pt x="4245429" y="313509"/>
                  </a:lnTo>
                  <a:lnTo>
                    <a:pt x="4323806" y="300446"/>
                  </a:lnTo>
                  <a:lnTo>
                    <a:pt x="4428309" y="248194"/>
                  </a:lnTo>
                  <a:lnTo>
                    <a:pt x="4558938" y="182880"/>
                  </a:lnTo>
                  <a:lnTo>
                    <a:pt x="4558938" y="182880"/>
                  </a:lnTo>
                  <a:lnTo>
                    <a:pt x="4702629" y="91440"/>
                  </a:lnTo>
                  <a:lnTo>
                    <a:pt x="4741818" y="65314"/>
                  </a:lnTo>
                  <a:lnTo>
                    <a:pt x="4846320" y="104503"/>
                  </a:lnTo>
                  <a:lnTo>
                    <a:pt x="5003075" y="182880"/>
                  </a:lnTo>
                  <a:lnTo>
                    <a:pt x="5094515" y="222069"/>
                  </a:lnTo>
                  <a:lnTo>
                    <a:pt x="5159829" y="300446"/>
                  </a:lnTo>
                  <a:lnTo>
                    <a:pt x="5159829" y="300446"/>
                  </a:lnTo>
                  <a:lnTo>
                    <a:pt x="5199018" y="431074"/>
                  </a:lnTo>
                  <a:lnTo>
                    <a:pt x="5199018" y="431074"/>
                  </a:lnTo>
                  <a:lnTo>
                    <a:pt x="5355772" y="587829"/>
                  </a:lnTo>
                  <a:lnTo>
                    <a:pt x="5264332" y="744583"/>
                  </a:lnTo>
                  <a:lnTo>
                    <a:pt x="5107578" y="1018903"/>
                  </a:lnTo>
                  <a:lnTo>
                    <a:pt x="4937760" y="1293223"/>
                  </a:lnTo>
                  <a:lnTo>
                    <a:pt x="4833258" y="1476103"/>
                  </a:lnTo>
                  <a:lnTo>
                    <a:pt x="4585063" y="1841863"/>
                  </a:lnTo>
                  <a:lnTo>
                    <a:pt x="4389120" y="2155372"/>
                  </a:lnTo>
                  <a:lnTo>
                    <a:pt x="4245429" y="2468880"/>
                  </a:lnTo>
                  <a:lnTo>
                    <a:pt x="4010298" y="2782389"/>
                  </a:lnTo>
                  <a:lnTo>
                    <a:pt x="3735978" y="3187337"/>
                  </a:lnTo>
                  <a:lnTo>
                    <a:pt x="3605349" y="3148149"/>
                  </a:lnTo>
                  <a:lnTo>
                    <a:pt x="3409406" y="3082834"/>
                  </a:lnTo>
                  <a:lnTo>
                    <a:pt x="3135086" y="2939143"/>
                  </a:lnTo>
                  <a:lnTo>
                    <a:pt x="2991395" y="2834640"/>
                  </a:lnTo>
                  <a:lnTo>
                    <a:pt x="2847703" y="2821577"/>
                  </a:lnTo>
                  <a:lnTo>
                    <a:pt x="2586446" y="2978332"/>
                  </a:lnTo>
                  <a:lnTo>
                    <a:pt x="2351315" y="3213463"/>
                  </a:lnTo>
                  <a:lnTo>
                    <a:pt x="2129246" y="3370217"/>
                  </a:lnTo>
                  <a:lnTo>
                    <a:pt x="2024743" y="3474720"/>
                  </a:lnTo>
                  <a:lnTo>
                    <a:pt x="1972492" y="3252652"/>
                  </a:lnTo>
                  <a:lnTo>
                    <a:pt x="1959429" y="3004457"/>
                  </a:lnTo>
                  <a:lnTo>
                    <a:pt x="1998618" y="2769326"/>
                  </a:lnTo>
                  <a:lnTo>
                    <a:pt x="2090058" y="2534194"/>
                  </a:lnTo>
                  <a:lnTo>
                    <a:pt x="2233749" y="2390503"/>
                  </a:lnTo>
                  <a:lnTo>
                    <a:pt x="2521132" y="2207623"/>
                  </a:lnTo>
                  <a:lnTo>
                    <a:pt x="2795452" y="2129246"/>
                  </a:lnTo>
                  <a:lnTo>
                    <a:pt x="2886892" y="2024743"/>
                  </a:lnTo>
                  <a:lnTo>
                    <a:pt x="2939143" y="1802674"/>
                  </a:lnTo>
                  <a:lnTo>
                    <a:pt x="3069772" y="1698172"/>
                  </a:lnTo>
                  <a:lnTo>
                    <a:pt x="3331029" y="1580606"/>
                  </a:lnTo>
                  <a:lnTo>
                    <a:pt x="3422469" y="1358537"/>
                  </a:lnTo>
                  <a:lnTo>
                    <a:pt x="3553098" y="1136469"/>
                  </a:lnTo>
                  <a:lnTo>
                    <a:pt x="3344092" y="1449977"/>
                  </a:lnTo>
                  <a:lnTo>
                    <a:pt x="3135086" y="1606732"/>
                  </a:lnTo>
                  <a:lnTo>
                    <a:pt x="2952206" y="1645920"/>
                  </a:lnTo>
                  <a:lnTo>
                    <a:pt x="2860766" y="1867989"/>
                  </a:lnTo>
                  <a:lnTo>
                    <a:pt x="2717075" y="2011680"/>
                  </a:lnTo>
                  <a:lnTo>
                    <a:pt x="2455818" y="2142309"/>
                  </a:lnTo>
                  <a:lnTo>
                    <a:pt x="2259875" y="2207623"/>
                  </a:lnTo>
                  <a:lnTo>
                    <a:pt x="1998618" y="2390503"/>
                  </a:lnTo>
                  <a:lnTo>
                    <a:pt x="1867989" y="2704012"/>
                  </a:lnTo>
                  <a:lnTo>
                    <a:pt x="1841863" y="3069772"/>
                  </a:lnTo>
                  <a:lnTo>
                    <a:pt x="1828800" y="3291840"/>
                  </a:lnTo>
                  <a:lnTo>
                    <a:pt x="1763486" y="3448594"/>
                  </a:lnTo>
                  <a:lnTo>
                    <a:pt x="1606732" y="3579223"/>
                  </a:lnTo>
                  <a:lnTo>
                    <a:pt x="1541418" y="3579223"/>
                  </a:lnTo>
                  <a:lnTo>
                    <a:pt x="1384663" y="3500846"/>
                  </a:lnTo>
                  <a:lnTo>
                    <a:pt x="1123406" y="3461657"/>
                  </a:lnTo>
                  <a:lnTo>
                    <a:pt x="1005840" y="3448594"/>
                  </a:lnTo>
                  <a:lnTo>
                    <a:pt x="888275" y="3396343"/>
                  </a:lnTo>
                  <a:lnTo>
                    <a:pt x="653143" y="3291840"/>
                  </a:lnTo>
                  <a:lnTo>
                    <a:pt x="444138" y="3135086"/>
                  </a:lnTo>
                  <a:lnTo>
                    <a:pt x="326572" y="3082834"/>
                  </a:lnTo>
                  <a:lnTo>
                    <a:pt x="0" y="3017520"/>
                  </a:lnTo>
                  <a:lnTo>
                    <a:pt x="65315" y="3004457"/>
                  </a:lnTo>
                  <a:close/>
                </a:path>
              </a:pathLst>
            </a:custGeom>
            <a:solidFill>
              <a:schemeClr val="accent3">
                <a:lumMod val="40000"/>
                <a:lumOff val="60000"/>
                <a:alpha val="66000"/>
              </a:scheme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4" name="Group 20"/>
          <p:cNvGrpSpPr>
            <a:grpSpLocks/>
          </p:cNvGrpSpPr>
          <p:nvPr/>
        </p:nvGrpSpPr>
        <p:grpSpPr bwMode="auto">
          <a:xfrm>
            <a:off x="1143000" y="914400"/>
            <a:ext cx="4953000" cy="1524000"/>
            <a:chOff x="1143000" y="914400"/>
            <a:chExt cx="4953000" cy="1524000"/>
          </a:xfrm>
        </p:grpSpPr>
        <p:sp>
          <p:nvSpPr>
            <p:cNvPr id="4113" name="TextBox 9"/>
            <p:cNvSpPr txBox="1">
              <a:spLocks noChangeArrowheads="1"/>
            </p:cNvSpPr>
            <p:nvPr/>
          </p:nvSpPr>
          <p:spPr bwMode="auto">
            <a:xfrm>
              <a:off x="1143000" y="914400"/>
              <a:ext cx="2057400" cy="381000"/>
            </a:xfrm>
            <a:prstGeom prst="rect">
              <a:avLst/>
            </a:prstGeom>
            <a:noFill/>
            <a:ln w="9525">
              <a:noFill/>
              <a:miter lim="800000"/>
              <a:headEnd/>
              <a:tailEnd/>
            </a:ln>
          </p:spPr>
          <p:txBody>
            <a:bodyPr>
              <a:spAutoFit/>
            </a:bodyPr>
            <a:lstStyle/>
            <a:p>
              <a:r>
                <a:rPr lang="en-US"/>
                <a:t>Watershed Divide</a:t>
              </a:r>
            </a:p>
          </p:txBody>
        </p:sp>
        <p:grpSp>
          <p:nvGrpSpPr>
            <p:cNvPr id="4114" name="Group 15"/>
            <p:cNvGrpSpPr>
              <a:grpSpLocks/>
            </p:cNvGrpSpPr>
            <p:nvPr/>
          </p:nvGrpSpPr>
          <p:grpSpPr bwMode="auto">
            <a:xfrm>
              <a:off x="2286000" y="1219200"/>
              <a:ext cx="3810000" cy="1219200"/>
              <a:chOff x="2286000" y="1219200"/>
              <a:chExt cx="3886200" cy="1219200"/>
            </a:xfrm>
          </p:grpSpPr>
          <p:cxnSp>
            <p:nvCxnSpPr>
              <p:cNvPr id="12" name="Straight Arrow Connector 11"/>
              <p:cNvCxnSpPr/>
              <p:nvPr/>
            </p:nvCxnSpPr>
            <p:spPr>
              <a:xfrm>
                <a:off x="3276981" y="1219200"/>
                <a:ext cx="2895219" cy="4572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rot="16200000" flipH="1">
                <a:off x="2209944" y="1295256"/>
                <a:ext cx="1219200" cy="1067086"/>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sp>
        <p:nvSpPr>
          <p:cNvPr id="22" name="Rectangle 7"/>
          <p:cNvSpPr>
            <a:spLocks noChangeArrowheads="1"/>
          </p:cNvSpPr>
          <p:nvPr/>
        </p:nvSpPr>
        <p:spPr bwMode="auto">
          <a:xfrm>
            <a:off x="457200" y="5943600"/>
            <a:ext cx="5029200" cy="457200"/>
          </a:xfrm>
          <a:prstGeom prst="rect">
            <a:avLst/>
          </a:prstGeom>
          <a:noFill/>
          <a:ln w="9525">
            <a:noFill/>
            <a:miter lim="800000"/>
            <a:headEnd/>
            <a:tailEnd/>
          </a:ln>
        </p:spPr>
        <p:txBody>
          <a:bodyPr>
            <a:spAutoFit/>
          </a:bodyPr>
          <a:lstStyle/>
          <a:p>
            <a:pPr>
              <a:spcBef>
                <a:spcPct val="50000"/>
              </a:spcBef>
            </a:pPr>
            <a:r>
              <a:rPr lang="en-US" sz="2400">
                <a:latin typeface="Calibri" pitchFamily="34" charset="0"/>
              </a:rPr>
              <a:t>How many watersheds are pictured?</a:t>
            </a:r>
          </a:p>
        </p:txBody>
      </p:sp>
      <p:sp>
        <p:nvSpPr>
          <p:cNvPr id="23" name="Rectangle 7"/>
          <p:cNvSpPr>
            <a:spLocks noChangeArrowheads="1"/>
          </p:cNvSpPr>
          <p:nvPr/>
        </p:nvSpPr>
        <p:spPr bwMode="auto">
          <a:xfrm>
            <a:off x="5334000" y="5867400"/>
            <a:ext cx="457200" cy="646113"/>
          </a:xfrm>
          <a:prstGeom prst="rect">
            <a:avLst/>
          </a:prstGeom>
          <a:noFill/>
          <a:ln w="9525">
            <a:noFill/>
            <a:miter lim="800000"/>
            <a:headEnd/>
            <a:tailEnd/>
          </a:ln>
        </p:spPr>
        <p:txBody>
          <a:bodyPr>
            <a:spAutoFit/>
          </a:bodyPr>
          <a:lstStyle/>
          <a:p>
            <a:pPr>
              <a:spcBef>
                <a:spcPct val="50000"/>
              </a:spcBef>
            </a:pPr>
            <a:r>
              <a:rPr lang="en-US" sz="3600" dirty="0">
                <a:solidFill>
                  <a:srgbClr val="FF0000"/>
                </a:solidFill>
                <a:effectLst>
                  <a:outerShdw blurRad="38100" dist="38100" dir="2700000" algn="tl">
                    <a:srgbClr val="000000">
                      <a:alpha val="43137"/>
                    </a:srgbClr>
                  </a:outerShdw>
                </a:effectLst>
                <a:latin typeface="Calibri" pitchFamily="34" charset="0"/>
              </a:rPr>
              <a:t>3</a:t>
            </a:r>
          </a:p>
        </p:txBody>
      </p:sp>
      <p:sp>
        <p:nvSpPr>
          <p:cNvPr id="24" name="Rectangle 7"/>
          <p:cNvSpPr>
            <a:spLocks noChangeArrowheads="1"/>
          </p:cNvSpPr>
          <p:nvPr/>
        </p:nvSpPr>
        <p:spPr bwMode="auto">
          <a:xfrm>
            <a:off x="3962400" y="2971800"/>
            <a:ext cx="304800" cy="461963"/>
          </a:xfrm>
          <a:prstGeom prst="rect">
            <a:avLst/>
          </a:prstGeom>
          <a:noFill/>
          <a:ln w="9525">
            <a:noFill/>
            <a:miter lim="800000"/>
            <a:headEnd/>
            <a:tailEnd/>
          </a:ln>
        </p:spPr>
        <p:txBody>
          <a:bodyPr>
            <a:spAutoFit/>
          </a:bodyPr>
          <a:lstStyle/>
          <a:p>
            <a:pPr>
              <a:spcBef>
                <a:spcPct val="50000"/>
              </a:spcBef>
            </a:pPr>
            <a:r>
              <a:rPr lang="en-US" sz="2400">
                <a:latin typeface="Calibri" pitchFamily="34" charset="0"/>
              </a:rPr>
              <a:t>1</a:t>
            </a:r>
          </a:p>
        </p:txBody>
      </p:sp>
      <p:sp>
        <p:nvSpPr>
          <p:cNvPr id="25" name="Rectangle 7"/>
          <p:cNvSpPr>
            <a:spLocks noChangeArrowheads="1"/>
          </p:cNvSpPr>
          <p:nvPr/>
        </p:nvSpPr>
        <p:spPr bwMode="auto">
          <a:xfrm>
            <a:off x="5715000" y="2362200"/>
            <a:ext cx="304800" cy="461963"/>
          </a:xfrm>
          <a:prstGeom prst="rect">
            <a:avLst/>
          </a:prstGeom>
          <a:noFill/>
          <a:ln w="9525">
            <a:noFill/>
            <a:miter lim="800000"/>
            <a:headEnd/>
            <a:tailEnd/>
          </a:ln>
        </p:spPr>
        <p:txBody>
          <a:bodyPr>
            <a:spAutoFit/>
          </a:bodyPr>
          <a:lstStyle/>
          <a:p>
            <a:pPr>
              <a:spcBef>
                <a:spcPct val="50000"/>
              </a:spcBef>
            </a:pPr>
            <a:r>
              <a:rPr lang="en-US" sz="2400">
                <a:latin typeface="Calibri" pitchFamily="34" charset="0"/>
              </a:rPr>
              <a:t>3</a:t>
            </a:r>
          </a:p>
        </p:txBody>
      </p:sp>
      <p:sp>
        <p:nvSpPr>
          <p:cNvPr id="26" name="Rectangle 7"/>
          <p:cNvSpPr>
            <a:spLocks noChangeArrowheads="1"/>
          </p:cNvSpPr>
          <p:nvPr/>
        </p:nvSpPr>
        <p:spPr bwMode="auto">
          <a:xfrm>
            <a:off x="2514600" y="2438400"/>
            <a:ext cx="304800" cy="461963"/>
          </a:xfrm>
          <a:prstGeom prst="rect">
            <a:avLst/>
          </a:prstGeom>
          <a:noFill/>
          <a:ln w="9525">
            <a:noFill/>
            <a:miter lim="800000"/>
            <a:headEnd/>
            <a:tailEnd/>
          </a:ln>
        </p:spPr>
        <p:txBody>
          <a:bodyPr>
            <a:spAutoFit/>
          </a:bodyPr>
          <a:lstStyle/>
          <a:p>
            <a:pPr>
              <a:spcBef>
                <a:spcPct val="50000"/>
              </a:spcBef>
            </a:pPr>
            <a:r>
              <a:rPr lang="en-US" sz="2400">
                <a:latin typeface="Calibri" pitchFamily="34" charset="0"/>
              </a:rPr>
              <a:t>2</a:t>
            </a:r>
          </a:p>
        </p:txBody>
      </p:sp>
      <p:cxnSp>
        <p:nvCxnSpPr>
          <p:cNvPr id="29" name="Straight Arrow Connector 28"/>
          <p:cNvCxnSpPr/>
          <p:nvPr/>
        </p:nvCxnSpPr>
        <p:spPr>
          <a:xfrm rot="10800000" flipV="1">
            <a:off x="2286000" y="2743200"/>
            <a:ext cx="762000" cy="306388"/>
          </a:xfrm>
          <a:prstGeom prst="straightConnector1">
            <a:avLst/>
          </a:prstGeom>
          <a:ln w="34925">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rot="16200000" flipH="1">
            <a:off x="5524500" y="2705100"/>
            <a:ext cx="381000" cy="304800"/>
          </a:xfrm>
          <a:prstGeom prst="straightConnector1">
            <a:avLst/>
          </a:prstGeom>
          <a:ln w="34925">
            <a:solidFill>
              <a:srgbClr val="00B050"/>
            </a:solidFill>
            <a:tailEnd type="arrow"/>
          </a:ln>
        </p:spPr>
        <p:style>
          <a:lnRef idx="1">
            <a:schemeClr val="accent1"/>
          </a:lnRef>
          <a:fillRef idx="0">
            <a:schemeClr val="accent1"/>
          </a:fillRef>
          <a:effectRef idx="0">
            <a:schemeClr val="accent1"/>
          </a:effectRef>
          <a:fontRef idx="minor">
            <a:schemeClr val="tx1"/>
          </a:fontRef>
        </p:style>
      </p:cxnSp>
      <p:grpSp>
        <p:nvGrpSpPr>
          <p:cNvPr id="6" name="Group 37"/>
          <p:cNvGrpSpPr>
            <a:grpSpLocks/>
          </p:cNvGrpSpPr>
          <p:nvPr/>
        </p:nvGrpSpPr>
        <p:grpSpPr bwMode="auto">
          <a:xfrm>
            <a:off x="3429000" y="2362200"/>
            <a:ext cx="1676400" cy="611188"/>
            <a:chOff x="3429000" y="2362201"/>
            <a:chExt cx="1676400" cy="611832"/>
          </a:xfrm>
        </p:grpSpPr>
        <p:cxnSp>
          <p:nvCxnSpPr>
            <p:cNvPr id="28" name="Straight Arrow Connector 27"/>
            <p:cNvCxnSpPr/>
            <p:nvPr/>
          </p:nvCxnSpPr>
          <p:spPr>
            <a:xfrm rot="10800000" flipV="1">
              <a:off x="4343400" y="2667322"/>
              <a:ext cx="762000" cy="306711"/>
            </a:xfrm>
            <a:prstGeom prst="straightConnector1">
              <a:avLst/>
            </a:prstGeom>
            <a:ln w="34925">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rot="16200000" flipH="1">
              <a:off x="3352519" y="2438682"/>
              <a:ext cx="533962" cy="381000"/>
            </a:xfrm>
            <a:prstGeom prst="straightConnector1">
              <a:avLst/>
            </a:prstGeom>
            <a:ln w="34925">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sp>
        <p:nvSpPr>
          <p:cNvPr id="4110" name="Text Box 15"/>
          <p:cNvSpPr txBox="1">
            <a:spLocks noChangeArrowheads="1"/>
          </p:cNvSpPr>
          <p:nvPr/>
        </p:nvSpPr>
        <p:spPr bwMode="auto">
          <a:xfrm>
            <a:off x="273105" y="228600"/>
            <a:ext cx="2971800" cy="584200"/>
          </a:xfrm>
          <a:prstGeom prst="rect">
            <a:avLst/>
          </a:prstGeom>
          <a:solidFill>
            <a:schemeClr val="bg1"/>
          </a:solidFill>
          <a:ln w="9525">
            <a:noFill/>
            <a:miter lim="800000"/>
            <a:headEnd/>
            <a:tailEnd/>
          </a:ln>
        </p:spPr>
        <p:txBody>
          <a:bodyPr>
            <a:spAutoFit/>
          </a:bodyPr>
          <a:lstStyle/>
          <a:p>
            <a:pPr algn="ctr">
              <a:spcBef>
                <a:spcPct val="50000"/>
              </a:spcBef>
            </a:pPr>
            <a:r>
              <a:rPr lang="en-US" sz="3200" dirty="0">
                <a:latin typeface="Franklin Gothic Medium" pitchFamily="34" charset="0"/>
              </a:rPr>
              <a:t>Watershed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17423"/>
                                        </p:tgtEl>
                                        <p:attrNameLst>
                                          <p:attrName>style.visibility</p:attrName>
                                        </p:attrNameLst>
                                      </p:cBhvr>
                                      <p:to>
                                        <p:strVal val="visible"/>
                                      </p:to>
                                    </p:set>
                                    <p:anim calcmode="lin" valueType="num">
                                      <p:cBhvr>
                                        <p:cTn id="12" dur="1000" fill="hold"/>
                                        <p:tgtEl>
                                          <p:spTgt spid="17423"/>
                                        </p:tgtEl>
                                        <p:attrNameLst>
                                          <p:attrName>ppt_w</p:attrName>
                                        </p:attrNameLst>
                                      </p:cBhvr>
                                      <p:tavLst>
                                        <p:tav tm="0">
                                          <p:val>
                                            <p:strVal val="#ppt_w*0.70"/>
                                          </p:val>
                                        </p:tav>
                                        <p:tav tm="100000">
                                          <p:val>
                                            <p:strVal val="#ppt_w"/>
                                          </p:val>
                                        </p:tav>
                                      </p:tavLst>
                                    </p:anim>
                                    <p:anim calcmode="lin" valueType="num">
                                      <p:cBhvr>
                                        <p:cTn id="13" dur="1000" fill="hold"/>
                                        <p:tgtEl>
                                          <p:spTgt spid="17423"/>
                                        </p:tgtEl>
                                        <p:attrNameLst>
                                          <p:attrName>ppt_h</p:attrName>
                                        </p:attrNameLst>
                                      </p:cBhvr>
                                      <p:tavLst>
                                        <p:tav tm="0">
                                          <p:val>
                                            <p:strVal val="#ppt_h"/>
                                          </p:val>
                                        </p:tav>
                                        <p:tav tm="100000">
                                          <p:val>
                                            <p:strVal val="#ppt_h"/>
                                          </p:val>
                                        </p:tav>
                                      </p:tavLst>
                                    </p:anim>
                                    <p:animEffect transition="in" filter="fade">
                                      <p:cBhvr>
                                        <p:cTn id="14" dur="1000"/>
                                        <p:tgtEl>
                                          <p:spTgt spid="17423"/>
                                        </p:tgtEl>
                                      </p:cBhvr>
                                    </p:animEffect>
                                  </p:childTnLst>
                                </p:cTn>
                              </p:par>
                            </p:childTnLst>
                          </p:cTn>
                        </p:par>
                      </p:childTnLst>
                    </p:cTn>
                  </p:par>
                  <p:par>
                    <p:cTn id="15" fill="hold">
                      <p:stCondLst>
                        <p:cond delay="indefinite"/>
                      </p:stCondLst>
                      <p:childTnLst>
                        <p:par>
                          <p:cTn id="16" fill="hold">
                            <p:stCondLst>
                              <p:cond delay="0"/>
                            </p:stCondLst>
                            <p:childTnLst>
                              <p:par>
                                <p:cTn id="17" presetID="4" presetClass="entr" presetSubtype="16" fill="hold" grpId="0" nodeType="clickEffect">
                                  <p:stCondLst>
                                    <p:cond delay="0"/>
                                  </p:stCondLst>
                                  <p:childTnLst>
                                    <p:set>
                                      <p:cBhvr>
                                        <p:cTn id="18" dur="1" fill="hold">
                                          <p:stCondLst>
                                            <p:cond delay="0"/>
                                          </p:stCondLst>
                                        </p:cTn>
                                        <p:tgtEl>
                                          <p:spTgt spid="2053"/>
                                        </p:tgtEl>
                                        <p:attrNameLst>
                                          <p:attrName>style.visibility</p:attrName>
                                        </p:attrNameLst>
                                      </p:cBhvr>
                                      <p:to>
                                        <p:strVal val="visible"/>
                                      </p:to>
                                    </p:set>
                                    <p:animEffect transition="in" filter="box(in)">
                                      <p:cBhvr>
                                        <p:cTn id="19" dur="500"/>
                                        <p:tgtEl>
                                          <p:spTgt spid="2053"/>
                                        </p:tgtEl>
                                      </p:cBhvr>
                                    </p:animEffect>
                                  </p:childTnLst>
                                </p:cTn>
                              </p:par>
                            </p:childTnLst>
                          </p:cTn>
                        </p:par>
                      </p:childTnLst>
                    </p:cTn>
                  </p:par>
                  <p:par>
                    <p:cTn id="20" fill="hold">
                      <p:stCondLst>
                        <p:cond delay="indefinite"/>
                      </p:stCondLst>
                      <p:childTnLst>
                        <p:par>
                          <p:cTn id="21" fill="hold">
                            <p:stCondLst>
                              <p:cond delay="0"/>
                            </p:stCondLst>
                            <p:childTnLst>
                              <p:par>
                                <p:cTn id="22" presetID="4" presetClass="entr" presetSubtype="16" fill="hold" grpId="0" nodeType="click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box(in)">
                                      <p:cBhvr>
                                        <p:cTn id="24" dur="500"/>
                                        <p:tgtEl>
                                          <p:spTgt spid="2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2000"/>
                                        <p:tgtEl>
                                          <p:spTgt spid="6"/>
                                        </p:tgtEl>
                                      </p:cBhvr>
                                    </p:animEffect>
                                  </p:childTnLst>
                                </p:cTn>
                              </p:par>
                              <p:par>
                                <p:cTn id="30" presetID="4" presetClass="entr" presetSubtype="16"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box(in)">
                                      <p:cBhvr>
                                        <p:cTn id="32" dur="500"/>
                                        <p:tgtEl>
                                          <p:spTgt spid="2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fade">
                                      <p:cBhvr>
                                        <p:cTn id="37" dur="2000"/>
                                        <p:tgtEl>
                                          <p:spTgt spid="29"/>
                                        </p:tgtEl>
                                      </p:cBhvr>
                                    </p:animEffect>
                                  </p:childTnLst>
                                </p:cTn>
                              </p:par>
                              <p:par>
                                <p:cTn id="38" presetID="4" presetClass="entr" presetSubtype="16" fill="hold" grpId="0" nodeType="with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box(in)">
                                      <p:cBhvr>
                                        <p:cTn id="40" dur="500"/>
                                        <p:tgtEl>
                                          <p:spTgt spid="26"/>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fade">
                                      <p:cBhvr>
                                        <p:cTn id="45" dur="2000"/>
                                        <p:tgtEl>
                                          <p:spTgt spid="30"/>
                                        </p:tgtEl>
                                      </p:cBhvr>
                                    </p:animEffect>
                                  </p:childTnLst>
                                </p:cTn>
                              </p:par>
                              <p:par>
                                <p:cTn id="46" presetID="4" presetClass="entr" presetSubtype="16" fill="hold" grpId="0" nodeType="withEffect">
                                  <p:stCondLst>
                                    <p:cond delay="0"/>
                                  </p:stCondLst>
                                  <p:childTnLst>
                                    <p:set>
                                      <p:cBhvr>
                                        <p:cTn id="47" dur="1" fill="hold">
                                          <p:stCondLst>
                                            <p:cond delay="0"/>
                                          </p:stCondLst>
                                        </p:cTn>
                                        <p:tgtEl>
                                          <p:spTgt spid="25"/>
                                        </p:tgtEl>
                                        <p:attrNameLst>
                                          <p:attrName>style.visibility</p:attrName>
                                        </p:attrNameLst>
                                      </p:cBhvr>
                                      <p:to>
                                        <p:strVal val="visible"/>
                                      </p:to>
                                    </p:set>
                                    <p:animEffect transition="in" filter="box(in)">
                                      <p:cBhvr>
                                        <p:cTn id="48" dur="500"/>
                                        <p:tgtEl>
                                          <p:spTgt spid="25"/>
                                        </p:tgtEl>
                                      </p:cBhvr>
                                    </p:animEffect>
                                  </p:childTnLst>
                                </p:cTn>
                              </p:par>
                            </p:childTnLst>
                          </p:cTn>
                        </p:par>
                      </p:childTnLst>
                    </p:cTn>
                  </p:par>
                  <p:par>
                    <p:cTn id="49" fill="hold">
                      <p:stCondLst>
                        <p:cond delay="indefinite"/>
                      </p:stCondLst>
                      <p:childTnLst>
                        <p:par>
                          <p:cTn id="50" fill="hold">
                            <p:stCondLst>
                              <p:cond delay="0"/>
                            </p:stCondLst>
                            <p:childTnLst>
                              <p:par>
                                <p:cTn id="51" presetID="4" presetClass="entr" presetSubtype="16" fill="hold" grpId="0" nodeType="clickEffect">
                                  <p:stCondLst>
                                    <p:cond delay="0"/>
                                  </p:stCondLst>
                                  <p:childTnLst>
                                    <p:set>
                                      <p:cBhvr>
                                        <p:cTn id="52" dur="1" fill="hold">
                                          <p:stCondLst>
                                            <p:cond delay="0"/>
                                          </p:stCondLst>
                                        </p:cTn>
                                        <p:tgtEl>
                                          <p:spTgt spid="23"/>
                                        </p:tgtEl>
                                        <p:attrNameLst>
                                          <p:attrName>style.visibility</p:attrName>
                                        </p:attrNameLst>
                                      </p:cBhvr>
                                      <p:to>
                                        <p:strVal val="visible"/>
                                      </p:to>
                                    </p:set>
                                    <p:animEffect transition="in" filter="box(in)">
                                      <p:cBhvr>
                                        <p:cTn id="5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23" grpId="0"/>
      <p:bldP spid="2053" grpId="0"/>
      <p:bldP spid="22" grpId="0"/>
      <p:bldP spid="23" grpId="0"/>
      <p:bldP spid="24" grpId="0"/>
      <p:bldP spid="25" grpId="0"/>
      <p:bldP spid="2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3" name="Text Box 15"/>
          <p:cNvSpPr txBox="1">
            <a:spLocks noChangeArrowheads="1"/>
          </p:cNvSpPr>
          <p:nvPr/>
        </p:nvSpPr>
        <p:spPr bwMode="auto">
          <a:xfrm>
            <a:off x="530772" y="5867400"/>
            <a:ext cx="7848600" cy="830997"/>
          </a:xfrm>
          <a:prstGeom prst="rect">
            <a:avLst/>
          </a:prstGeom>
          <a:noFill/>
          <a:ln w="9525">
            <a:noFill/>
            <a:miter lim="800000"/>
            <a:headEnd/>
            <a:tailEnd/>
          </a:ln>
        </p:spPr>
        <p:txBody>
          <a:bodyPr>
            <a:spAutoFit/>
          </a:bodyPr>
          <a:lstStyle/>
          <a:p>
            <a:pPr>
              <a:spcBef>
                <a:spcPct val="50000"/>
              </a:spcBef>
            </a:pPr>
            <a:r>
              <a:rPr lang="en-US" sz="2400" b="1" dirty="0">
                <a:solidFill>
                  <a:schemeClr val="tx2">
                    <a:lumMod val="75000"/>
                  </a:schemeClr>
                </a:solidFill>
                <a:effectLst>
                  <a:outerShdw blurRad="38100" dist="38100" dir="2700000" algn="tl">
                    <a:srgbClr val="000000">
                      <a:alpha val="43137"/>
                    </a:srgbClr>
                  </a:outerShdw>
                </a:effectLst>
                <a:latin typeface="Calibri" pitchFamily="34" charset="0"/>
              </a:rPr>
              <a:t>The land that drains water into a stream, river or lake.  It can be </a:t>
            </a:r>
            <a:r>
              <a:rPr lang="en-US" sz="2400" b="1" dirty="0" smtClean="0">
                <a:solidFill>
                  <a:schemeClr val="tx2">
                    <a:lumMod val="75000"/>
                  </a:schemeClr>
                </a:solidFill>
                <a:effectLst>
                  <a:outerShdw blurRad="38100" dist="38100" dir="2700000" algn="tl">
                    <a:srgbClr val="000000">
                      <a:alpha val="43137"/>
                    </a:srgbClr>
                  </a:outerShdw>
                </a:effectLst>
                <a:latin typeface="Calibri" pitchFamily="34" charset="0"/>
              </a:rPr>
              <a:t>small </a:t>
            </a:r>
            <a:r>
              <a:rPr lang="en-US" sz="2400" b="1" dirty="0">
                <a:solidFill>
                  <a:schemeClr val="tx2">
                    <a:lumMod val="75000"/>
                  </a:schemeClr>
                </a:solidFill>
                <a:effectLst>
                  <a:outerShdw blurRad="38100" dist="38100" dir="2700000" algn="tl">
                    <a:srgbClr val="000000">
                      <a:alpha val="43137"/>
                    </a:srgbClr>
                  </a:outerShdw>
                </a:effectLst>
                <a:latin typeface="Calibri" pitchFamily="34" charset="0"/>
              </a:rPr>
              <a:t>or extremely large.</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5072" y="133350"/>
            <a:ext cx="7620000" cy="5734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1628</TotalTime>
  <Words>1230</Words>
  <Application>Microsoft Office PowerPoint</Application>
  <PresentationFormat>On-screen Show (4:3)</PresentationFormat>
  <Paragraphs>132</Paragraphs>
  <Slides>18</Slides>
  <Notes>17</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College of Agriculture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tfce</dc:creator>
  <cp:lastModifiedBy>McKinney, Larisa</cp:lastModifiedBy>
  <cp:revision>138</cp:revision>
  <cp:lastPrinted>2012-10-30T15:56:41Z</cp:lastPrinted>
  <dcterms:created xsi:type="dcterms:W3CDTF">2009-08-31T17:01:40Z</dcterms:created>
  <dcterms:modified xsi:type="dcterms:W3CDTF">2014-09-30T18:52:27Z</dcterms:modified>
</cp:coreProperties>
</file>